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2" r:id="rId4"/>
    <p:sldId id="258" r:id="rId5"/>
    <p:sldId id="273" r:id="rId6"/>
    <p:sldId id="259" r:id="rId7"/>
    <p:sldId id="274" r:id="rId8"/>
    <p:sldId id="260" r:id="rId9"/>
    <p:sldId id="261" r:id="rId10"/>
    <p:sldId id="262" r:id="rId11"/>
    <p:sldId id="263" r:id="rId12"/>
    <p:sldId id="275" r:id="rId13"/>
    <p:sldId id="264" r:id="rId14"/>
    <p:sldId id="265" r:id="rId15"/>
    <p:sldId id="266" r:id="rId16"/>
    <p:sldId id="268" r:id="rId17"/>
    <p:sldId id="269" r:id="rId18"/>
    <p:sldId id="280" r:id="rId19"/>
    <p:sldId id="270" r:id="rId20"/>
    <p:sldId id="271" r:id="rId21"/>
    <p:sldId id="267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1797269"/>
            <a:ext cx="7766936" cy="2253567"/>
          </a:xfrm>
        </p:spPr>
        <p:txBody>
          <a:bodyPr/>
          <a:lstStyle/>
          <a:p>
            <a:r>
              <a:rPr lang="sr-Cyrl-BA" sz="4800" dirty="0" smtClean="0"/>
              <a:t>Систем заштите и спасавања у природним катастрофама 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Cyrl-BA" sz="3600" dirty="0" smtClean="0"/>
              <a:t>1. Природне катастрофе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6629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714703"/>
            <a:ext cx="8596668" cy="5326659"/>
          </a:xfrm>
        </p:spPr>
        <p:txBody>
          <a:bodyPr>
            <a:normAutofit/>
          </a:bodyPr>
          <a:lstStyle/>
          <a:p>
            <a:r>
              <a:rPr lang="sr-Cyrl-RS" dirty="0"/>
              <a:t>Потенцијал природних катастрофа да изазову директну и индиректну штету по људско здравље је велики. Директне здравствене </a:t>
            </a:r>
            <a:r>
              <a:rPr lang="sr-Cyrl-RS" dirty="0" smtClean="0"/>
              <a:t>посљедице </a:t>
            </a:r>
            <a:r>
              <a:rPr lang="sr-Cyrl-RS" dirty="0"/>
              <a:t>природних катастрофа укључују смрт и повреде. Индиректне здравствене </a:t>
            </a:r>
            <a:r>
              <a:rPr lang="sr-Cyrl-RS" dirty="0" smtClean="0"/>
              <a:t>посљедице </a:t>
            </a:r>
            <a:r>
              <a:rPr lang="sr-Cyrl-RS" dirty="0"/>
              <a:t>природних катастрофа укључују потенцијал за повећање заразних, водом преносивих и других болести као што су хепатитис и маларија, као и упала плућа, инфекција ока, и кожне болести. Ти здравствени проблеми представљају значајну опасност за живот и добробит </a:t>
            </a:r>
            <a:r>
              <a:rPr lang="sr-Cyrl-RS" dirty="0" smtClean="0"/>
              <a:t>преживјелих </a:t>
            </a:r>
            <a:r>
              <a:rPr lang="sr-Cyrl-RS" dirty="0"/>
              <a:t>од катастрофе</a:t>
            </a:r>
            <a:r>
              <a:rPr lang="sr-Cyrl-RS" dirty="0" smtClean="0"/>
              <a:t>.</a:t>
            </a:r>
          </a:p>
          <a:p>
            <a:r>
              <a:rPr lang="sr-Cyrl-RS" dirty="0"/>
              <a:t>До смртности често долази услед заразних и других болести након катастрофе и из тог разлога се те индиректне здравствене </a:t>
            </a:r>
            <a:r>
              <a:rPr lang="sr-Cyrl-RS" dirty="0" smtClean="0"/>
              <a:t>посљедице </a:t>
            </a:r>
            <a:r>
              <a:rPr lang="sr-Cyrl-RS" dirty="0"/>
              <a:t>често помињу као ,,други талас смрти и разарања“ Појава заразних и других болести специфична је за одређену катастрофу, као и за одређену земљу.	</a:t>
            </a:r>
            <a:r>
              <a:rPr lang="sr-Cyrl-RS" dirty="0" smtClean="0"/>
              <a:t>Већина </a:t>
            </a:r>
            <a:r>
              <a:rPr lang="sr-Cyrl-RS" dirty="0"/>
              <a:t>заразних и водом преносивих болести које се јављају, а посебно у периоду после поплава и урагана/циклона у земљама у развоју, узроковане су озбиљним недостатком чисте воде за пиће, нехигијенским животним условима, и недостатком хране.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5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430925"/>
            <a:ext cx="8596668" cy="5610438"/>
          </a:xfrm>
        </p:spPr>
        <p:txBody>
          <a:bodyPr>
            <a:normAutofit/>
          </a:bodyPr>
          <a:lstStyle/>
          <a:p>
            <a:r>
              <a:rPr lang="sr-Cyrl-RS" dirty="0"/>
              <a:t>Када је </a:t>
            </a:r>
            <a:r>
              <a:rPr lang="sr-Cyrl-RS" dirty="0" smtClean="0"/>
              <a:t>ријеч </a:t>
            </a:r>
            <a:r>
              <a:rPr lang="sr-Cyrl-RS" dirty="0"/>
              <a:t>о управљају у природним катастрофама, може се рећи да постоје </a:t>
            </a:r>
            <a:r>
              <a:rPr lang="sr-Cyrl-RS" b="1" dirty="0"/>
              <a:t>три кључне фазе: </a:t>
            </a:r>
            <a:r>
              <a:rPr lang="sr-Cyrl-RS" b="1" dirty="0" smtClean="0"/>
              <a:t>прије</a:t>
            </a:r>
            <a:r>
              <a:rPr lang="sr-Cyrl-RS" b="1" dirty="0"/>
              <a:t>, за време и након природне катастрофе</a:t>
            </a:r>
            <a:r>
              <a:rPr lang="sr-Cyrl-RS" b="1" dirty="0" smtClean="0"/>
              <a:t>.</a:t>
            </a:r>
          </a:p>
          <a:p>
            <a:r>
              <a:rPr lang="sr-Cyrl-RS" dirty="0" smtClean="0"/>
              <a:t> </a:t>
            </a:r>
            <a:r>
              <a:rPr lang="sr-Cyrl-RS" b="1" dirty="0"/>
              <a:t>Фаза пре природне катастрофе </a:t>
            </a:r>
            <a:r>
              <a:rPr lang="sr-Cyrl-RS" dirty="0"/>
              <a:t>обухвата </a:t>
            </a:r>
            <a:r>
              <a:rPr lang="en-US" dirty="0"/>
              <a:t>a</a:t>
            </a:r>
            <a:r>
              <a:rPr lang="sr-Cyrl-RS" dirty="0"/>
              <a:t>ктивности које се предузимају са циљем смањење потенцијалних и материјалних губитака у случају природне катастрофе. На </a:t>
            </a:r>
            <a:r>
              <a:rPr lang="sr-Cyrl-RS" dirty="0" smtClean="0"/>
              <a:t>примјер</a:t>
            </a:r>
            <a:r>
              <a:rPr lang="sr-Cyrl-RS" dirty="0"/>
              <a:t>, спровођење кампања за рано упозорење, ојачавање постојећих критичних инфраструктура, припремање планова у оквиру управљања ризицима на нивоу домаћинства и заједница итд. </a:t>
            </a:r>
            <a:endParaRPr lang="sr-Cyrl-RS" dirty="0" smtClean="0"/>
          </a:p>
          <a:p>
            <a:r>
              <a:rPr lang="sr-Cyrl-RS" b="1" dirty="0" smtClean="0"/>
              <a:t>Активности </a:t>
            </a:r>
            <a:r>
              <a:rPr lang="sr-Cyrl-RS" b="1" dirty="0"/>
              <a:t>предузете у тој фази називају се </a:t>
            </a:r>
            <a:r>
              <a:rPr lang="sr-Cyrl-RS" b="1" dirty="0" smtClean="0"/>
              <a:t>мјере </a:t>
            </a:r>
            <a:r>
              <a:rPr lang="sr-Cyrl-RS" b="1" dirty="0"/>
              <a:t>спремности</a:t>
            </a:r>
            <a:r>
              <a:rPr lang="sr-Cyrl-RS" dirty="0"/>
              <a:t>. Под њима се </a:t>
            </a:r>
            <a:r>
              <a:rPr lang="sr-Cyrl-RS" dirty="0" smtClean="0"/>
              <a:t>подразумијевају мјере </a:t>
            </a:r>
            <a:r>
              <a:rPr lang="sr-Cyrl-RS" dirty="0"/>
              <a:t>које властима, заједницама и појединцима омогућавају да брзо одреагују на природне катастрофе како би се са њима изборили на ефикасан начин (Brown, 1979). Такође, </a:t>
            </a:r>
            <a:r>
              <a:rPr lang="sr-Cyrl-RS" b="1" dirty="0" smtClean="0">
                <a:solidFill>
                  <a:schemeClr val="accent2"/>
                </a:solidFill>
              </a:rPr>
              <a:t>мјере </a:t>
            </a:r>
            <a:r>
              <a:rPr lang="sr-Cyrl-RS" b="1" dirty="0">
                <a:solidFill>
                  <a:schemeClr val="accent2"/>
                </a:solidFill>
              </a:rPr>
              <a:t>спремности </a:t>
            </a:r>
            <a:r>
              <a:rPr lang="sr-Cyrl-RS" b="1" dirty="0" smtClean="0">
                <a:solidFill>
                  <a:schemeClr val="accent2"/>
                </a:solidFill>
              </a:rPr>
              <a:t>подразумијевају </a:t>
            </a:r>
            <a:r>
              <a:rPr lang="sr-Cyrl-RS" b="1" dirty="0">
                <a:solidFill>
                  <a:schemeClr val="accent2"/>
                </a:solidFill>
              </a:rPr>
              <a:t>осмишљавање одрживих планова за природне катастрофе, развој система упозоравања, одржавање инвентара и обуку интервентно-спасилачких служби. </a:t>
            </a:r>
            <a:r>
              <a:rPr lang="sr-Cyrl-RS" dirty="0"/>
              <a:t>Према томе, </a:t>
            </a:r>
            <a:r>
              <a:rPr lang="sr-Cyrl-RS" b="1" dirty="0" smtClean="0">
                <a:solidFill>
                  <a:schemeClr val="accent2"/>
                </a:solidFill>
              </a:rPr>
              <a:t>мјере </a:t>
            </a:r>
            <a:r>
              <a:rPr lang="sr-Cyrl-RS" b="1" dirty="0">
                <a:solidFill>
                  <a:schemeClr val="accent2"/>
                </a:solidFill>
              </a:rPr>
              <a:t>спремности </a:t>
            </a:r>
            <a:r>
              <a:rPr lang="sr-Cyrl-RS" dirty="0"/>
              <a:t>за реаговање се предузимају </a:t>
            </a:r>
            <a:r>
              <a:rPr lang="sr-Cyrl-RS" dirty="0" smtClean="0"/>
              <a:t>прије </a:t>
            </a:r>
            <a:r>
              <a:rPr lang="sr-Cyrl-RS" dirty="0"/>
              <a:t>природне катастрофе, а које </a:t>
            </a:r>
            <a:r>
              <a:rPr lang="sr-Cyrl-RS" b="1" dirty="0">
                <a:solidFill>
                  <a:schemeClr val="accent2"/>
                </a:solidFill>
              </a:rPr>
              <a:t>имају за циљ да минимизирају губитке живота, прекиде кључних сервиса и штету када се катастрофа и догоди. 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8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315312"/>
            <a:ext cx="9643826" cy="4067502"/>
          </a:xfrm>
        </p:spPr>
      </p:pic>
      <p:sp>
        <p:nvSpPr>
          <p:cNvPr id="8" name="TextBox 7"/>
          <p:cNvSpPr txBox="1"/>
          <p:nvPr/>
        </p:nvSpPr>
        <p:spPr>
          <a:xfrm>
            <a:off x="677333" y="4635062"/>
            <a:ext cx="95492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Фаза током трајања природне катастрофе </a:t>
            </a:r>
            <a:r>
              <a:rPr lang="sr-Cyrl-RS" dirty="0" smtClean="0"/>
              <a:t>подразумијева </a:t>
            </a:r>
            <a:r>
              <a:rPr lang="sr-Cyrl-RS" dirty="0"/>
              <a:t>кораке који се предузимају ради што ефектнијег збрињавања жртава и смањења претрпљене штете. Активности предузете у тој фази називају се мере тренутног реаговања на природне катастрофе. И фаза након природне катастрофе </a:t>
            </a:r>
            <a:r>
              <a:rPr lang="sr-Cyrl-RS" dirty="0" smtClean="0"/>
              <a:t>подразумијева </a:t>
            </a:r>
            <a:r>
              <a:rPr lang="sr-Cyrl-RS" dirty="0"/>
              <a:t>предузимање иницијативе за реаговање у циљу брзог опоравка погођеног становништва непосредно након што се природна катастрофа догодила. Такве активности називају се </a:t>
            </a:r>
            <a:r>
              <a:rPr lang="sr-Cyrl-RS" dirty="0" smtClean="0"/>
              <a:t>мјере </a:t>
            </a:r>
            <a:r>
              <a:rPr lang="sr-Cyrl-RS" dirty="0"/>
              <a:t>брзог реаговања и опоравка.</a:t>
            </a:r>
          </a:p>
        </p:txBody>
      </p:sp>
    </p:spTree>
    <p:extLst>
      <p:ext uri="{BB962C8B-B14F-4D97-AF65-F5344CB8AC3E}">
        <p14:creationId xmlns:p14="http://schemas.microsoft.com/office/powerpoint/2010/main" val="12131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378372"/>
            <a:ext cx="9191879" cy="6201103"/>
          </a:xfrm>
        </p:spPr>
        <p:txBody>
          <a:bodyPr>
            <a:normAutofit/>
          </a:bodyPr>
          <a:lstStyle/>
          <a:p>
            <a:r>
              <a:rPr lang="sr-Cyrl-RS" dirty="0" smtClean="0"/>
              <a:t>У </a:t>
            </a:r>
            <a:r>
              <a:rPr lang="sr-Cyrl-RS" dirty="0"/>
              <a:t>децембру 1989. године Генерална скупштина Уједињених нација прокламовала је деведесете године за „</a:t>
            </a:r>
            <a:r>
              <a:rPr lang="sr-Latn-RS" i="1" dirty="0"/>
              <a:t>International Decade for Natural Disaster Reduction</a:t>
            </a:r>
            <a:r>
              <a:rPr lang="sr-Latn-RS" dirty="0"/>
              <a:t>“. </a:t>
            </a:r>
            <a:r>
              <a:rPr lang="sr-Cyrl-RS" dirty="0"/>
              <a:t>Циљеви су прецизно одређени</a:t>
            </a:r>
            <a:r>
              <a:rPr lang="sr-Latn-RS" dirty="0"/>
              <a:t>: „Смањити</a:t>
            </a:r>
            <a:r>
              <a:rPr lang="sr-Cyrl-RS" dirty="0"/>
              <a:t> здруженим међународним </a:t>
            </a:r>
            <a:r>
              <a:rPr lang="sr-Cyrl-RS" dirty="0" smtClean="0"/>
              <a:t>дјеловањем</a:t>
            </a:r>
            <a:r>
              <a:rPr lang="sr-Cyrl-RS" dirty="0"/>
              <a:t>, нарочито у земљама у развоју, губитке у људским животима, штете нанете добрима, друштвене и економске поремећаје изазване природним несрећама које су у непрестаном порасту, као што су земљотреси, циклони, цунамији, поплаве, клизишта, вулканске ерупције, пожари изазвани природним узроцима, суше, дезертификација, и друге непогоде природног порекла“.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96" y="3352799"/>
            <a:ext cx="9059917" cy="307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9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472966"/>
            <a:ext cx="8596668" cy="6043447"/>
          </a:xfrm>
        </p:spPr>
        <p:txBody>
          <a:bodyPr>
            <a:normAutofit lnSpcReduction="10000"/>
          </a:bodyPr>
          <a:lstStyle/>
          <a:p>
            <a:r>
              <a:rPr lang="sr-Cyrl-RS" dirty="0"/>
              <a:t>Управо се од краја осамдесетих година оглашавају и бројни аналитичари  који процењују да коефицијент догађаја тежи да се повећа, али да су материјалне и психосоцијалне последице све разорније, јер им интензитет расте. </a:t>
            </a:r>
            <a:endParaRPr lang="sr-Cyrl-RS" dirty="0" smtClean="0"/>
          </a:p>
          <a:p>
            <a:r>
              <a:rPr lang="sr-Cyrl-RS" dirty="0" smtClean="0"/>
              <a:t>У </a:t>
            </a:r>
            <a:r>
              <a:rPr lang="sr-Cyrl-RS" dirty="0"/>
              <a:t>овим проценама, експерти се уопште не разликују од јавног мњења које изражава своје страхове и у анкетама показују да је </a:t>
            </a:r>
            <a:r>
              <a:rPr lang="sr-Cyrl-RS" dirty="0" smtClean="0"/>
              <a:t>убијеђено </a:t>
            </a:r>
            <a:r>
              <a:rPr lang="sr-Cyrl-RS" dirty="0"/>
              <a:t>да ризик стално расте. Друга половина 20. века се, по многим показатељима, одликује чак и убрзавањем процеса, још израженијим после 1980. Подаци говоре да седамдесет и осам већих природних катастрофа погађа 80 милиона људи и изазива штету од 10 милијарди долара 1970.године. Већ 2004. године </a:t>
            </a:r>
            <a:r>
              <a:rPr lang="sr-Cyrl-RS" dirty="0" smtClean="0"/>
              <a:t>забиљежено </a:t>
            </a:r>
            <a:r>
              <a:rPr lang="sr-Cyrl-RS" dirty="0"/>
              <a:t>је у бази </a:t>
            </a:r>
            <a:r>
              <a:rPr lang="sr-Latn-RS" dirty="0"/>
              <a:t>Центр</a:t>
            </a:r>
            <a:r>
              <a:rPr lang="sr-Cyrl-RS" dirty="0"/>
              <a:t>а</a:t>
            </a:r>
            <a:r>
              <a:rPr lang="sr-Latn-RS" dirty="0"/>
              <a:t> за истраживање епидемиологија катастрофа (CRED</a:t>
            </a:r>
            <a:r>
              <a:rPr lang="sr-Cyrl-RS" dirty="0"/>
              <a:t>) 384 катастрофа које погађају 200 милиона људи и изазивају штету од 50 милијарди долара. </a:t>
            </a:r>
            <a:endParaRPr lang="sr-Cyrl-RS" dirty="0" smtClean="0"/>
          </a:p>
          <a:p>
            <a:r>
              <a:rPr lang="sr-Cyrl-RS" dirty="0"/>
              <a:t>Према Црвеном крсту, број избеглица из животне средине нарушене природним катастрофама достигао је </a:t>
            </a:r>
            <a:r>
              <a:rPr lang="sr-Cyrl-RS" dirty="0" smtClean="0"/>
              <a:t>просјек </a:t>
            </a:r>
            <a:r>
              <a:rPr lang="sr-Cyrl-RS" dirty="0"/>
              <a:t>од 19,2 милиона годишње, односно исто онолико колико и сви други типови избеглица заједно. </a:t>
            </a:r>
            <a:r>
              <a:rPr lang="sr-Latn-RS" dirty="0"/>
              <a:t>Разлог за умањење катастрофа је</a:t>
            </a:r>
            <a:r>
              <a:rPr lang="sr-Cyrl-RS" dirty="0"/>
              <a:t> дакле сасвим </a:t>
            </a:r>
            <a:r>
              <a:rPr lang="sr-Latn-RS" dirty="0"/>
              <a:t>јасан</a:t>
            </a:r>
            <a:r>
              <a:rPr lang="sr-Cyrl-RS" dirty="0"/>
              <a:t>, као и да се  р</a:t>
            </a:r>
            <a:r>
              <a:rPr lang="sr-Latn-RS" dirty="0"/>
              <a:t>изик од природних катастрофа тиче сваког човека, сваког друштва, сваке нације. </a:t>
            </a:r>
            <a:r>
              <a:rPr lang="sr-Cyrl-RS" dirty="0"/>
              <a:t>П</a:t>
            </a:r>
            <a:r>
              <a:rPr lang="sr-Latn-RS" dirty="0"/>
              <a:t>риродне катастрофе утичу на успоравање развоја, њихова појава у једном региону може имати утицај на остварење ризика у другом, и супротно.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69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94291"/>
            <a:ext cx="8596668" cy="6264164"/>
          </a:xfrm>
        </p:spPr>
        <p:txBody>
          <a:bodyPr>
            <a:normAutofit lnSpcReduction="10000"/>
          </a:bodyPr>
          <a:lstStyle/>
          <a:p>
            <a:r>
              <a:rPr lang="sr-Cyrl-RS" dirty="0"/>
              <a:t>Од суштинске је важности међутим, сагледати </a:t>
            </a:r>
            <a:r>
              <a:rPr lang="sr-Cyrl-RS" dirty="0" smtClean="0"/>
              <a:t>посљедице </a:t>
            </a:r>
            <a:r>
              <a:rPr lang="sr-Cyrl-RS" dirty="0"/>
              <a:t>активности које природној катастрофи одузимају њен карактер непредвиђеног догађаја и сврставају је у несреће изазване људском неспособношћу. Често се поставља и питање да ли је реч о катастрофама или само о модификацији прага толеранције?  </a:t>
            </a:r>
            <a:endParaRPr lang="sr-Cyrl-RS" dirty="0" smtClean="0"/>
          </a:p>
          <a:p>
            <a:r>
              <a:rPr lang="sr-Cyrl-RS" dirty="0" smtClean="0"/>
              <a:t>Јасно </a:t>
            </a:r>
            <a:r>
              <a:rPr lang="sr-Cyrl-RS" dirty="0"/>
              <a:t>је да све културе немају исти сензибилитет, однос и знање према природним катастрофама. Ризици, дакле и последице катастрофа, према британском социологу Антони Гиденсу потичу управо из организованог знања, а не из природних случајности. Признати постојање ризика, катастрофе не значи само прихватити могућност да ствари могу да крену по злу, већ и то да ова могућност може бити уклоњена. </a:t>
            </a:r>
            <a:endParaRPr lang="sr-Cyrl-RS" dirty="0" smtClean="0"/>
          </a:p>
          <a:p>
            <a:r>
              <a:rPr lang="sr-Cyrl-RS" dirty="0" smtClean="0"/>
              <a:t>Другим </a:t>
            </a:r>
            <a:r>
              <a:rPr lang="sr-Cyrl-RS" dirty="0"/>
              <a:t>речима природна непогода је само потенцијално катасрофична, пошто јој првенствено антропичне карактеристике додељују овај статус. Она је схваћена као таква због </a:t>
            </a:r>
            <a:r>
              <a:rPr lang="sr-Cyrl-RS" dirty="0" smtClean="0"/>
              <a:t>посљедица </a:t>
            </a:r>
            <a:r>
              <a:rPr lang="sr-Cyrl-RS" dirty="0"/>
              <a:t>које изазива на функционисање људских друштава. </a:t>
            </a:r>
            <a:r>
              <a:rPr lang="sr-Latn-RS" dirty="0"/>
              <a:t>Смањење ризика од катастрофа обухвата низ активности које се предузимају да се смањи рањивост и </a:t>
            </a:r>
            <a:r>
              <a:rPr lang="sr-Cyrl-RS" dirty="0"/>
              <a:t>последице</a:t>
            </a:r>
            <a:r>
              <a:rPr lang="sr-Latn-RS" dirty="0"/>
              <a:t> од катастрофа у целом друштву, да се </a:t>
            </a:r>
            <a:r>
              <a:rPr lang="sr-Latn-RS" dirty="0" smtClean="0"/>
              <a:t>изб</a:t>
            </a:r>
            <a:r>
              <a:rPr lang="sr-Cyrl-BA" dirty="0" smtClean="0"/>
              <a:t>ј</a:t>
            </a:r>
            <a:r>
              <a:rPr lang="sr-Latn-RS" dirty="0" smtClean="0"/>
              <a:t>егне </a:t>
            </a:r>
            <a:r>
              <a:rPr lang="sr-Latn-RS" dirty="0"/>
              <a:t>или да се ограничи штетан утицај </a:t>
            </a:r>
            <a:r>
              <a:rPr lang="sr-Latn-RS" dirty="0" smtClean="0"/>
              <a:t>опасности</a:t>
            </a:r>
            <a:r>
              <a:rPr lang="sr-Latn-RS" dirty="0"/>
              <a:t>, у широком контексту одрживог развоја. </a:t>
            </a:r>
            <a:endParaRPr lang="sr-Cyrl-BA" dirty="0" smtClean="0"/>
          </a:p>
          <a:p>
            <a:r>
              <a:rPr lang="sr-Latn-RS" dirty="0" smtClean="0"/>
              <a:t>Постоји </a:t>
            </a:r>
            <a:r>
              <a:rPr lang="sr-Cyrl-RS" dirty="0"/>
              <a:t>много</a:t>
            </a:r>
            <a:r>
              <a:rPr lang="sr-Latn-RS" dirty="0"/>
              <a:t> начина за </a:t>
            </a:r>
            <a:r>
              <a:rPr lang="sr-Latn-RS" dirty="0" smtClean="0"/>
              <a:t>спр</a:t>
            </a:r>
            <a:r>
              <a:rPr lang="sr-Cyrl-BA" dirty="0" smtClean="0"/>
              <a:t>ј</a:t>
            </a:r>
            <a:r>
              <a:rPr lang="sr-Latn-RS" dirty="0" smtClean="0"/>
              <a:t>ечавање </a:t>
            </a:r>
            <a:r>
              <a:rPr lang="sr-Latn-RS" dirty="0"/>
              <a:t>и/или умањивање последица природних катастрофа</a:t>
            </a:r>
            <a:r>
              <a:rPr lang="sr-Cyrl-RS" dirty="0"/>
              <a:t>, а оне су изражене к</a:t>
            </a:r>
            <a:r>
              <a:rPr lang="sr-Latn-RS" dirty="0"/>
              <a:t>роз интеграцију ризика у </a:t>
            </a:r>
            <a:r>
              <a:rPr lang="sr-Cyrl-RS" dirty="0"/>
              <a:t>области </a:t>
            </a:r>
            <a:r>
              <a:rPr lang="sr-Latn-RS" dirty="0"/>
              <a:t>урбано</a:t>
            </a:r>
            <a:r>
              <a:rPr lang="sr-Cyrl-RS" dirty="0"/>
              <a:t>г</a:t>
            </a:r>
            <a:r>
              <a:rPr lang="sr-Latn-RS" dirty="0"/>
              <a:t> планирањ</a:t>
            </a:r>
            <a:r>
              <a:rPr lang="sr-Cyrl-RS" dirty="0"/>
              <a:t>а</a:t>
            </a:r>
            <a:r>
              <a:rPr lang="sr-Latn-RS" dirty="0"/>
              <a:t>, едукацију и информисање о опасностима и њиховим последицама, мерама за самозаштиту, итд.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65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331" y="861847"/>
            <a:ext cx="10268607" cy="5896305"/>
          </a:xfrm>
        </p:spPr>
        <p:txBody>
          <a:bodyPr>
            <a:normAutofit/>
          </a:bodyPr>
          <a:lstStyle/>
          <a:p>
            <a:r>
              <a:rPr lang="sr-Latn-RS" sz="2000" dirty="0"/>
              <a:t>Једном када се схвати да постоји разлика између ,,природне опасности</a:t>
            </a:r>
            <a:r>
              <a:rPr lang="sr-Cyrl-RS" sz="2000" dirty="0"/>
              <a:t>“ </a:t>
            </a:r>
            <a:r>
              <a:rPr lang="sr-Latn-RS" sz="2000" dirty="0"/>
              <a:t>и ,,катастрофе</a:t>
            </a:r>
            <a:r>
              <a:rPr lang="sr-Cyrl-RS" sz="2000" dirty="0"/>
              <a:t>“</a:t>
            </a:r>
            <a:r>
              <a:rPr lang="sr-Latn-RS" sz="2000" dirty="0"/>
              <a:t>, онда </a:t>
            </a:r>
            <a:r>
              <a:rPr lang="sr-Cyrl-RS" sz="2000" dirty="0"/>
              <a:t>м</a:t>
            </a:r>
            <a:r>
              <a:rPr lang="sr-Latn-RS" sz="2000" dirty="0"/>
              <a:t>о</a:t>
            </a:r>
            <a:r>
              <a:rPr lang="sr-Cyrl-RS" sz="2000" dirty="0"/>
              <a:t>жемо да тврдимо</a:t>
            </a:r>
            <a:r>
              <a:rPr lang="sr-Latn-RS" sz="2000" dirty="0"/>
              <a:t> да су све катастрофе ,</a:t>
            </a:r>
            <a:r>
              <a:rPr lang="sr-Cyrl-RS" sz="2000" dirty="0"/>
              <a:t>,</a:t>
            </a:r>
            <a:r>
              <a:rPr lang="sr-Latn-RS" sz="2000" dirty="0" smtClean="0"/>
              <a:t>чов</a:t>
            </a:r>
            <a:r>
              <a:rPr lang="sr-Cyrl-BA" sz="2000" dirty="0" smtClean="0"/>
              <a:t>ј</a:t>
            </a:r>
            <a:r>
              <a:rPr lang="sr-Latn-RS" sz="2000" dirty="0" smtClean="0"/>
              <a:t>еком </a:t>
            </a:r>
            <a:r>
              <a:rPr lang="sr-Latn-RS" sz="2000" dirty="0"/>
              <a:t>изазване</a:t>
            </a:r>
            <a:r>
              <a:rPr lang="sr-Cyrl-RS" sz="2000" dirty="0"/>
              <a:t>“ </a:t>
            </a:r>
            <a:r>
              <a:rPr lang="sr-Latn-RS" sz="2000" dirty="0"/>
              <a:t>односно изазване нашим поступцима као што су брза урбанизација, непридржавање закона о градњи, еколошка деградација и климатске промене</a:t>
            </a:r>
            <a:r>
              <a:rPr lang="sr-Cyrl-RS" sz="2000" dirty="0"/>
              <a:t>.</a:t>
            </a:r>
            <a:r>
              <a:rPr lang="sr-Latn-RS" sz="2000" dirty="0"/>
              <a:t> </a:t>
            </a:r>
            <a:r>
              <a:rPr lang="sr-Latn-RS" sz="2000" dirty="0" smtClean="0"/>
              <a:t>М</a:t>
            </a:r>
            <a:r>
              <a:rPr lang="sr-Cyrl-BA" sz="2000" dirty="0" smtClean="0"/>
              <a:t>ј</a:t>
            </a:r>
            <a:r>
              <a:rPr lang="sr-Latn-RS" sz="2000" dirty="0" smtClean="0"/>
              <a:t>ере </a:t>
            </a:r>
            <a:r>
              <a:rPr lang="sr-Latn-RS" sz="2000" dirty="0"/>
              <a:t>за смањење ризика од катастрофа су више инвестиција него трошак и ово је више питање приоритета него трошкова. Улога образовања је кроз прошлост, на неки начин, игнорисала значај потребе за образовањем из области катастрофа.  Разлози су се тицали следећих чињеница: катастрофе су се </a:t>
            </a:r>
            <a:r>
              <a:rPr lang="sr-Latn-RS" sz="2000" dirty="0" smtClean="0"/>
              <a:t>оду</a:t>
            </a:r>
            <a:r>
              <a:rPr lang="sr-Cyrl-BA" sz="2000" dirty="0" smtClean="0"/>
              <a:t>иј</a:t>
            </a:r>
            <a:r>
              <a:rPr lang="sr-Latn-RS" sz="2000" dirty="0" smtClean="0"/>
              <a:t>век </a:t>
            </a:r>
            <a:r>
              <a:rPr lang="sr-Latn-RS" sz="2000" dirty="0"/>
              <a:t>сматрале догађајима који се </a:t>
            </a:r>
            <a:r>
              <a:rPr lang="sr-Latn-RS" sz="2000" dirty="0" smtClean="0"/>
              <a:t>р</a:t>
            </a:r>
            <a:r>
              <a:rPr lang="sr-Cyrl-BA" sz="2000" dirty="0" smtClean="0"/>
              <a:t>иј</a:t>
            </a:r>
            <a:r>
              <a:rPr lang="sr-Latn-RS" sz="2000" dirty="0" smtClean="0"/>
              <a:t>етко </a:t>
            </a:r>
            <a:r>
              <a:rPr lang="sr-Latn-RS" sz="2000" dirty="0"/>
              <a:t>појављују; појављују се у много различитих облика; доносе мноштво различитих узрока и </a:t>
            </a:r>
            <a:r>
              <a:rPr lang="sr-Latn-RS" sz="2000" dirty="0" smtClean="0"/>
              <a:t>пос</a:t>
            </a:r>
            <a:r>
              <a:rPr lang="sr-Cyrl-BA" sz="2000" dirty="0" smtClean="0"/>
              <a:t>љ</a:t>
            </a:r>
            <a:r>
              <a:rPr lang="sr-Latn-RS" sz="2000" dirty="0" smtClean="0"/>
              <a:t>едица</a:t>
            </a:r>
            <a:r>
              <a:rPr lang="sr-Latn-RS" sz="2000" dirty="0"/>
              <a:t>. </a:t>
            </a:r>
            <a:endParaRPr lang="sr-Cyrl-BA" sz="2000" dirty="0" smtClean="0"/>
          </a:p>
          <a:p>
            <a:r>
              <a:rPr lang="en-US" sz="2000" dirty="0" err="1"/>
              <a:t>Улога</a:t>
            </a:r>
            <a:r>
              <a:rPr lang="en-US" sz="2000" dirty="0"/>
              <a:t> </a:t>
            </a:r>
            <a:r>
              <a:rPr lang="en-US" sz="2000" dirty="0" err="1"/>
              <a:t>образовања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кроз</a:t>
            </a:r>
            <a:r>
              <a:rPr lang="en-US" sz="2000" dirty="0"/>
              <a:t> </a:t>
            </a:r>
            <a:r>
              <a:rPr lang="en-US" sz="2000" dirty="0" err="1"/>
              <a:t>прошлост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неки</a:t>
            </a:r>
            <a:r>
              <a:rPr lang="en-US" sz="2000" dirty="0"/>
              <a:t> </a:t>
            </a:r>
            <a:r>
              <a:rPr lang="en-US" sz="2000" dirty="0" err="1"/>
              <a:t>начин</a:t>
            </a:r>
            <a:r>
              <a:rPr lang="en-US" sz="2000" dirty="0"/>
              <a:t> </a:t>
            </a:r>
            <a:r>
              <a:rPr lang="en-US" sz="2000" dirty="0" err="1"/>
              <a:t>игнорисала</a:t>
            </a:r>
            <a:r>
              <a:rPr lang="en-US" sz="2000" dirty="0"/>
              <a:t> </a:t>
            </a:r>
            <a:r>
              <a:rPr lang="en-US" sz="2000" dirty="0" err="1"/>
              <a:t>значај</a:t>
            </a:r>
            <a:r>
              <a:rPr lang="en-US" sz="2000" dirty="0"/>
              <a:t> </a:t>
            </a:r>
            <a:r>
              <a:rPr lang="en-US" sz="2000" dirty="0" err="1"/>
              <a:t>потребе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образовањем</a:t>
            </a:r>
            <a:r>
              <a:rPr lang="en-US" sz="2000" dirty="0"/>
              <a:t> </a:t>
            </a:r>
            <a:r>
              <a:rPr lang="en-US" sz="2000" dirty="0" err="1"/>
              <a:t>из</a:t>
            </a:r>
            <a:r>
              <a:rPr lang="en-US" sz="2000" dirty="0"/>
              <a:t> </a:t>
            </a:r>
            <a:r>
              <a:rPr lang="en-US" sz="2000" dirty="0" err="1"/>
              <a:t>области</a:t>
            </a:r>
            <a:r>
              <a:rPr lang="en-US" sz="2000" dirty="0"/>
              <a:t> </a:t>
            </a:r>
            <a:r>
              <a:rPr lang="en-US" sz="2000" dirty="0" err="1"/>
              <a:t>катастрофа</a:t>
            </a:r>
            <a:r>
              <a:rPr lang="en-US" sz="2000" dirty="0"/>
              <a:t>.  </a:t>
            </a:r>
            <a:r>
              <a:rPr lang="sr-Cyrl-RS" sz="2000" dirty="0"/>
              <a:t>Разлози су се тицали </a:t>
            </a:r>
            <a:r>
              <a:rPr lang="sr-Cyrl-RS" sz="2000" dirty="0" smtClean="0"/>
              <a:t>сљедећих </a:t>
            </a:r>
            <a:r>
              <a:rPr lang="sr-Cyrl-RS" sz="2000" dirty="0"/>
              <a:t>чињеница: </a:t>
            </a:r>
            <a:r>
              <a:rPr lang="en-US" sz="2000" dirty="0" err="1"/>
              <a:t>катастрофе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одувек</a:t>
            </a:r>
            <a:r>
              <a:rPr lang="en-US" sz="2000" dirty="0"/>
              <a:t> </a:t>
            </a:r>
            <a:r>
              <a:rPr lang="en-US" sz="2000" dirty="0" err="1"/>
              <a:t>сматрале</a:t>
            </a:r>
            <a:r>
              <a:rPr lang="en-US" sz="2000" dirty="0"/>
              <a:t> </a:t>
            </a:r>
            <a:r>
              <a:rPr lang="en-US" sz="2000" dirty="0" err="1"/>
              <a:t>догађајима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ретко</a:t>
            </a:r>
            <a:r>
              <a:rPr lang="en-US" sz="2000" dirty="0"/>
              <a:t> </a:t>
            </a:r>
            <a:r>
              <a:rPr lang="en-US" sz="2000" dirty="0" err="1"/>
              <a:t>појављују</a:t>
            </a:r>
            <a:r>
              <a:rPr lang="sr-Cyrl-RS" sz="2000" dirty="0"/>
              <a:t>; </a:t>
            </a:r>
            <a:r>
              <a:rPr lang="en-US" sz="2000" dirty="0" err="1"/>
              <a:t>појављују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у </a:t>
            </a:r>
            <a:r>
              <a:rPr lang="en-US" sz="2000" dirty="0" err="1"/>
              <a:t>много</a:t>
            </a:r>
            <a:r>
              <a:rPr lang="en-US" sz="2000" dirty="0"/>
              <a:t> </a:t>
            </a:r>
            <a:r>
              <a:rPr lang="en-US" sz="2000" dirty="0" err="1"/>
              <a:t>различитих</a:t>
            </a:r>
            <a:r>
              <a:rPr lang="en-US" sz="2000" dirty="0"/>
              <a:t> </a:t>
            </a:r>
            <a:r>
              <a:rPr lang="en-US" sz="2000" dirty="0" err="1"/>
              <a:t>облика</a:t>
            </a:r>
            <a:r>
              <a:rPr lang="en-US" sz="2000" dirty="0"/>
              <a:t>; </a:t>
            </a:r>
            <a:r>
              <a:rPr lang="en-US" sz="2000" dirty="0" err="1"/>
              <a:t>доносе</a:t>
            </a:r>
            <a:r>
              <a:rPr lang="en-US" sz="2000" dirty="0"/>
              <a:t> </a:t>
            </a:r>
            <a:r>
              <a:rPr lang="en-US" sz="2000" dirty="0" err="1"/>
              <a:t>мноштво</a:t>
            </a:r>
            <a:r>
              <a:rPr lang="en-US" sz="2000" dirty="0"/>
              <a:t> </a:t>
            </a:r>
            <a:r>
              <a:rPr lang="sr-Cyrl-RS" sz="2000" dirty="0"/>
              <a:t>различитих </a:t>
            </a:r>
            <a:r>
              <a:rPr lang="en-US" sz="2000" dirty="0" err="1"/>
              <a:t>узрока</a:t>
            </a:r>
            <a:r>
              <a:rPr lang="en-US" sz="2000" dirty="0"/>
              <a:t> и </a:t>
            </a:r>
            <a:r>
              <a:rPr lang="en-US" sz="2000" dirty="0" err="1"/>
              <a:t>последица</a:t>
            </a:r>
            <a:r>
              <a:rPr lang="en-US" sz="2000" dirty="0"/>
              <a:t>. </a:t>
            </a:r>
            <a:r>
              <a:rPr lang="sr-Cyrl-RS" sz="2000" dirty="0"/>
              <a:t>Споменути разлози истичу да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готово</a:t>
            </a:r>
            <a:r>
              <a:rPr lang="en-US" sz="2000" dirty="0"/>
              <a:t> </a:t>
            </a:r>
            <a:r>
              <a:rPr lang="en-US" sz="2000" dirty="0" err="1"/>
              <a:t>немогуће</a:t>
            </a:r>
            <a:r>
              <a:rPr lang="en-US" sz="2000" dirty="0"/>
              <a:t> </a:t>
            </a:r>
            <a:r>
              <a:rPr lang="en-US" sz="2000" dirty="0" err="1"/>
              <a:t>стандардизовати</a:t>
            </a:r>
            <a:r>
              <a:rPr lang="en-US" sz="2000" dirty="0"/>
              <a:t> </a:t>
            </a:r>
            <a:r>
              <a:rPr lang="en-US" sz="2000" dirty="0" err="1"/>
              <a:t>обрасце</a:t>
            </a:r>
            <a:r>
              <a:rPr lang="en-US" sz="2000" dirty="0"/>
              <a:t> </a:t>
            </a:r>
            <a:r>
              <a:rPr lang="en-US" sz="2000" dirty="0" err="1"/>
              <a:t>деловања</a:t>
            </a:r>
            <a:r>
              <a:rPr lang="en-US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1076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52248"/>
            <a:ext cx="9559742" cy="6138041"/>
          </a:xfrm>
        </p:spPr>
        <p:txBody>
          <a:bodyPr>
            <a:normAutofit/>
          </a:bodyPr>
          <a:lstStyle/>
          <a:p>
            <a:r>
              <a:rPr lang="en-US" sz="2000" dirty="0" err="1"/>
              <a:t>Међутим</a:t>
            </a:r>
            <a:r>
              <a:rPr lang="en-US" sz="2000" dirty="0"/>
              <a:t>, </a:t>
            </a:r>
            <a:r>
              <a:rPr lang="en-US" sz="2000" dirty="0" err="1"/>
              <a:t>велики</a:t>
            </a:r>
            <a:r>
              <a:rPr lang="en-US" sz="2000" dirty="0"/>
              <a:t> </a:t>
            </a:r>
            <a:r>
              <a:rPr lang="en-US" sz="2000" dirty="0" err="1"/>
              <a:t>број</a:t>
            </a:r>
            <a:r>
              <a:rPr lang="en-US" sz="2000" dirty="0"/>
              <a:t> </a:t>
            </a:r>
            <a:r>
              <a:rPr lang="en-US" sz="2000" dirty="0" err="1"/>
              <a:t>катастрофа</a:t>
            </a:r>
            <a:r>
              <a:rPr lang="en-US" sz="2000" dirty="0"/>
              <a:t> </a:t>
            </a:r>
            <a:r>
              <a:rPr lang="en-US" sz="2000" dirty="0" err="1"/>
              <a:t>последњих</a:t>
            </a:r>
            <a:r>
              <a:rPr lang="en-US" sz="2000" dirty="0"/>
              <a:t> </a:t>
            </a:r>
            <a:r>
              <a:rPr lang="en-US" sz="2000" dirty="0" err="1"/>
              <a:t>неколико</a:t>
            </a:r>
            <a:r>
              <a:rPr lang="en-US" sz="2000" dirty="0"/>
              <a:t> </a:t>
            </a:r>
            <a:r>
              <a:rPr lang="en-US" sz="2000" dirty="0" err="1"/>
              <a:t>деценија</a:t>
            </a:r>
            <a:r>
              <a:rPr lang="en-US" sz="2000" dirty="0"/>
              <a:t>, </a:t>
            </a:r>
            <a:r>
              <a:rPr lang="en-US" sz="2000" dirty="0" err="1"/>
              <a:t>технолошки</a:t>
            </a:r>
            <a:r>
              <a:rPr lang="en-US" sz="2000" dirty="0"/>
              <a:t>  </a:t>
            </a:r>
            <a:r>
              <a:rPr lang="en-US" sz="2000" dirty="0" err="1"/>
              <a:t>развој</a:t>
            </a:r>
            <a:r>
              <a:rPr lang="en-US" sz="2000" dirty="0"/>
              <a:t>, </a:t>
            </a:r>
            <a:r>
              <a:rPr lang="en-US" sz="2000" dirty="0" err="1"/>
              <a:t>те</a:t>
            </a:r>
            <a:r>
              <a:rPr lang="en-US" sz="2000" dirty="0"/>
              <a:t> </a:t>
            </a:r>
            <a:r>
              <a:rPr lang="en-US" sz="2000" dirty="0" err="1"/>
              <a:t>информатичка</a:t>
            </a:r>
            <a:r>
              <a:rPr lang="en-US" sz="2000" dirty="0"/>
              <a:t> </a:t>
            </a:r>
            <a:r>
              <a:rPr lang="en-US" sz="2000" dirty="0" err="1"/>
              <a:t>повезаност</a:t>
            </a:r>
            <a:r>
              <a:rPr lang="en-US" sz="2000" dirty="0"/>
              <a:t> </a:t>
            </a:r>
            <a:r>
              <a:rPr lang="en-US" sz="2000" dirty="0" err="1"/>
              <a:t>омогућили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стварање</a:t>
            </a:r>
            <a:r>
              <a:rPr lang="en-US" sz="2000" dirty="0"/>
              <a:t> </a:t>
            </a:r>
            <a:r>
              <a:rPr lang="en-US" sz="2000" dirty="0" err="1"/>
              <a:t>образаца</a:t>
            </a:r>
            <a:r>
              <a:rPr lang="en-US" sz="2000" dirty="0"/>
              <a:t> </a:t>
            </a:r>
            <a:r>
              <a:rPr lang="en-US" sz="2000" dirty="0" err="1"/>
              <a:t>према</a:t>
            </a:r>
            <a:r>
              <a:rPr lang="en-US" sz="2000" dirty="0"/>
              <a:t> </a:t>
            </a:r>
            <a:r>
              <a:rPr lang="en-US" sz="2000" dirty="0" err="1"/>
              <a:t>којима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могуће</a:t>
            </a:r>
            <a:r>
              <a:rPr lang="en-US" sz="2000" dirty="0"/>
              <a:t> </a:t>
            </a:r>
            <a:r>
              <a:rPr lang="en-US" sz="2000" dirty="0" err="1"/>
              <a:t>разлучити</a:t>
            </a:r>
            <a:r>
              <a:rPr lang="en-US" sz="2000" dirty="0"/>
              <a:t> </a:t>
            </a:r>
            <a:r>
              <a:rPr lang="en-US" sz="2000" dirty="0" err="1"/>
              <a:t>очекиване</a:t>
            </a:r>
            <a:r>
              <a:rPr lang="en-US" sz="2000" dirty="0"/>
              <a:t> </a:t>
            </a:r>
            <a:r>
              <a:rPr lang="en-US" sz="2000" dirty="0" err="1"/>
              <a:t>врсте</a:t>
            </a:r>
            <a:r>
              <a:rPr lang="en-US" sz="2000" dirty="0"/>
              <a:t> </a:t>
            </a:r>
            <a:r>
              <a:rPr lang="en-US" sz="2000" dirty="0" err="1"/>
              <a:t>повреда</a:t>
            </a:r>
            <a:r>
              <a:rPr lang="en-US" sz="2000" dirty="0"/>
              <a:t> и </a:t>
            </a:r>
            <a:r>
              <a:rPr lang="en-US" sz="2000" dirty="0" err="1"/>
              <a:t>јавноздравствених</a:t>
            </a:r>
            <a:r>
              <a:rPr lang="en-US" sz="2000" dirty="0"/>
              <a:t> </a:t>
            </a:r>
            <a:r>
              <a:rPr lang="en-US" sz="2000" dirty="0" err="1"/>
              <a:t>проблема</a:t>
            </a:r>
            <a:r>
              <a:rPr lang="en-US" sz="2000" dirty="0"/>
              <a:t> </a:t>
            </a:r>
            <a:r>
              <a:rPr lang="en-US" sz="2000" dirty="0" err="1"/>
              <a:t>за</a:t>
            </a:r>
            <a:r>
              <a:rPr lang="en-US" sz="2000" dirty="0"/>
              <a:t> </a:t>
            </a:r>
            <a:r>
              <a:rPr lang="en-US" sz="2000" dirty="0" err="1"/>
              <a:t>одређене</a:t>
            </a:r>
            <a:r>
              <a:rPr lang="en-US" sz="2000" dirty="0"/>
              <a:t> </a:t>
            </a:r>
            <a:r>
              <a:rPr lang="en-US" sz="2000" dirty="0" err="1"/>
              <a:t>типове</a:t>
            </a:r>
            <a:r>
              <a:rPr lang="en-US" sz="2000" dirty="0"/>
              <a:t> </a:t>
            </a:r>
            <a:r>
              <a:rPr lang="en-US" sz="2000" dirty="0" err="1"/>
              <a:t>катастрофа</a:t>
            </a:r>
            <a:r>
              <a:rPr lang="en-US" sz="2000" dirty="0"/>
              <a:t>. </a:t>
            </a:r>
            <a:endParaRPr lang="sr-Cyrl-BA" sz="2000" dirty="0" smtClean="0"/>
          </a:p>
          <a:p>
            <a:r>
              <a:rPr lang="en-US" sz="2000" dirty="0" smtClean="0"/>
              <a:t>Д</a:t>
            </a:r>
            <a:r>
              <a:rPr lang="sr-Cyrl-BA" sz="2000" dirty="0" smtClean="0"/>
              <a:t>ј</a:t>
            </a:r>
            <a:r>
              <a:rPr lang="en-US" sz="2000" dirty="0" err="1" smtClean="0"/>
              <a:t>еца</a:t>
            </a:r>
            <a:r>
              <a:rPr lang="en-US" sz="2000" dirty="0" smtClean="0"/>
              <a:t> </a:t>
            </a:r>
            <a:r>
              <a:rPr lang="en-US" sz="2000" dirty="0" err="1"/>
              <a:t>која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упозната</a:t>
            </a:r>
            <a:r>
              <a:rPr lang="en-US" sz="2000" dirty="0"/>
              <a:t> </a:t>
            </a:r>
            <a:r>
              <a:rPr lang="en-US" sz="2000" dirty="0" err="1"/>
              <a:t>са</a:t>
            </a:r>
            <a:r>
              <a:rPr lang="en-US" sz="2000" dirty="0"/>
              <a:t> </a:t>
            </a:r>
            <a:r>
              <a:rPr lang="en-US" sz="2000" dirty="0" err="1"/>
              <a:t>феноменом</a:t>
            </a:r>
            <a:r>
              <a:rPr lang="en-US" sz="2000" dirty="0"/>
              <a:t> </a:t>
            </a:r>
            <a:r>
              <a:rPr lang="en-US" sz="2000" dirty="0" err="1"/>
              <a:t>катастрофа</a:t>
            </a:r>
            <a:r>
              <a:rPr lang="en-US" sz="2000" dirty="0"/>
              <a:t> </a:t>
            </a:r>
            <a:r>
              <a:rPr lang="en-US" sz="2000" dirty="0" err="1"/>
              <a:t>као</a:t>
            </a:r>
            <a:r>
              <a:rPr lang="en-US" sz="2000" dirty="0"/>
              <a:t> и </a:t>
            </a:r>
            <a:r>
              <a:rPr lang="en-US" sz="2000" dirty="0" err="1"/>
              <a:t>начином</a:t>
            </a:r>
            <a:r>
              <a:rPr lang="en-US" sz="2000" dirty="0"/>
              <a:t> </a:t>
            </a:r>
            <a:r>
              <a:rPr lang="en-US" sz="2000" dirty="0" err="1"/>
              <a:t>реаговања</a:t>
            </a:r>
            <a:r>
              <a:rPr lang="en-US" sz="2000" dirty="0"/>
              <a:t> у </a:t>
            </a:r>
            <a:r>
              <a:rPr lang="en-US" sz="2000" dirty="0" err="1"/>
              <a:t>таквим</a:t>
            </a:r>
            <a:r>
              <a:rPr lang="en-US" sz="2000" dirty="0"/>
              <a:t> </a:t>
            </a:r>
            <a:r>
              <a:rPr lang="en-US" sz="2000" dirty="0" err="1"/>
              <a:t>ситуацијама</a:t>
            </a:r>
            <a:r>
              <a:rPr lang="en-US" sz="2000" dirty="0"/>
              <a:t> </a:t>
            </a:r>
            <a:r>
              <a:rPr lang="en-US" sz="2000" dirty="0" err="1"/>
              <a:t>су</a:t>
            </a:r>
            <a:r>
              <a:rPr lang="en-US" sz="2000" dirty="0"/>
              <a:t> </a:t>
            </a:r>
            <a:r>
              <a:rPr lang="en-US" sz="2000" dirty="0" err="1"/>
              <a:t>способна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брзо</a:t>
            </a:r>
            <a:r>
              <a:rPr lang="en-US" sz="2000" dirty="0"/>
              <a:t> и </a:t>
            </a:r>
            <a:r>
              <a:rPr lang="en-US" sz="2000" dirty="0" err="1"/>
              <a:t>одговарајуће</a:t>
            </a:r>
            <a:r>
              <a:rPr lang="en-US" sz="2000" dirty="0"/>
              <a:t> </a:t>
            </a:r>
            <a:r>
              <a:rPr lang="en-US" sz="2000" dirty="0" err="1"/>
              <a:t>одреагују</a:t>
            </a:r>
            <a:r>
              <a:rPr lang="en-US" sz="2000" dirty="0"/>
              <a:t> </a:t>
            </a:r>
            <a:r>
              <a:rPr lang="en-US" sz="2000" dirty="0" err="1"/>
              <a:t>како</a:t>
            </a:r>
            <a:r>
              <a:rPr lang="en-US" sz="2000" dirty="0"/>
              <a:t> у </a:t>
            </a:r>
            <a:r>
              <a:rPr lang="en-US" sz="2000" dirty="0" err="1"/>
              <a:t>циљу</a:t>
            </a:r>
            <a:r>
              <a:rPr lang="en-US" sz="2000" dirty="0"/>
              <a:t> </a:t>
            </a:r>
            <a:r>
              <a:rPr lang="en-US" sz="2000" dirty="0" err="1"/>
              <a:t>сопствене</a:t>
            </a:r>
            <a:r>
              <a:rPr lang="en-US" sz="2000" dirty="0"/>
              <a:t> </a:t>
            </a:r>
            <a:r>
              <a:rPr lang="en-US" sz="2000" dirty="0" err="1"/>
              <a:t>заштите</a:t>
            </a:r>
            <a:r>
              <a:rPr lang="en-US" sz="2000" dirty="0"/>
              <a:t> </a:t>
            </a:r>
            <a:r>
              <a:rPr lang="en-US" sz="2000" dirty="0" err="1"/>
              <a:t>тако</a:t>
            </a:r>
            <a:r>
              <a:rPr lang="en-US" sz="2000" dirty="0"/>
              <a:t> и </a:t>
            </a:r>
            <a:r>
              <a:rPr lang="en-US" sz="2000" dirty="0" err="1"/>
              <a:t>упозоравању</a:t>
            </a:r>
            <a:r>
              <a:rPr lang="en-US" sz="2000" dirty="0"/>
              <a:t> </a:t>
            </a:r>
            <a:r>
              <a:rPr lang="en-US" sz="2000" dirty="0" err="1"/>
              <a:t>других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потенцијалне</a:t>
            </a:r>
            <a:r>
              <a:rPr lang="en-US" sz="2000" dirty="0"/>
              <a:t> </a:t>
            </a:r>
            <a:r>
              <a:rPr lang="en-US" sz="2000" dirty="0" err="1"/>
              <a:t>опасности</a:t>
            </a:r>
            <a:r>
              <a:rPr lang="en-US" sz="2000" dirty="0"/>
              <a:t>. </a:t>
            </a:r>
            <a:r>
              <a:rPr lang="en-US" sz="2000" dirty="0" err="1"/>
              <a:t>Један</a:t>
            </a:r>
            <a:r>
              <a:rPr lang="en-US" sz="2000" dirty="0"/>
              <a:t> </a:t>
            </a:r>
            <a:r>
              <a:rPr lang="en-US" sz="2000" dirty="0" err="1"/>
              <a:t>од</a:t>
            </a:r>
            <a:r>
              <a:rPr lang="en-US" sz="2000" dirty="0"/>
              <a:t> </a:t>
            </a:r>
            <a:r>
              <a:rPr lang="en-US" sz="2000" dirty="0" err="1"/>
              <a:t>класичних</a:t>
            </a:r>
            <a:r>
              <a:rPr lang="en-US" sz="2000" dirty="0"/>
              <a:t> </a:t>
            </a:r>
            <a:r>
              <a:rPr lang="en-US" sz="2000" dirty="0" err="1"/>
              <a:t>примера</a:t>
            </a:r>
            <a:r>
              <a:rPr lang="en-US" sz="2000" dirty="0"/>
              <a:t> </a:t>
            </a:r>
            <a:r>
              <a:rPr lang="en-US" sz="2000" dirty="0" err="1"/>
              <a:t>снаге</a:t>
            </a:r>
            <a:r>
              <a:rPr lang="en-US" sz="2000" dirty="0"/>
              <a:t> </a:t>
            </a:r>
            <a:r>
              <a:rPr lang="en-US" sz="2000" dirty="0" err="1"/>
              <a:t>знања</a:t>
            </a:r>
            <a:r>
              <a:rPr lang="en-US" sz="2000" dirty="0"/>
              <a:t> и </a:t>
            </a:r>
            <a:r>
              <a:rPr lang="en-US" sz="2000" dirty="0" err="1"/>
              <a:t>образовања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прича</a:t>
            </a:r>
            <a:r>
              <a:rPr lang="en-US" sz="2000" dirty="0"/>
              <a:t> о 10 </a:t>
            </a:r>
            <a:r>
              <a:rPr lang="en-US" sz="2000" dirty="0" err="1"/>
              <a:t>година</a:t>
            </a:r>
            <a:r>
              <a:rPr lang="en-US" sz="2000" dirty="0"/>
              <a:t> </a:t>
            </a:r>
            <a:r>
              <a:rPr lang="en-US" sz="2000" dirty="0" err="1"/>
              <a:t>старој</a:t>
            </a:r>
            <a:r>
              <a:rPr lang="en-US" sz="2000" dirty="0"/>
              <a:t> </a:t>
            </a:r>
            <a:r>
              <a:rPr lang="en-US" sz="2000" dirty="0" err="1"/>
              <a:t>девојчици</a:t>
            </a:r>
            <a:r>
              <a:rPr lang="en-US" sz="2000" dirty="0"/>
              <a:t> </a:t>
            </a:r>
            <a:r>
              <a:rPr lang="en-US" sz="2000" dirty="0" err="1"/>
              <a:t>из</a:t>
            </a:r>
            <a:r>
              <a:rPr lang="en-US" sz="2000" dirty="0"/>
              <a:t> </a:t>
            </a:r>
            <a:r>
              <a:rPr lang="en-US" sz="2000" dirty="0" err="1"/>
              <a:t>Британије</a:t>
            </a:r>
            <a:r>
              <a:rPr lang="en-US" sz="2000" dirty="0"/>
              <a:t>, </a:t>
            </a:r>
            <a:r>
              <a:rPr lang="en-US" sz="2000" dirty="0" err="1"/>
              <a:t>Тили</a:t>
            </a:r>
            <a:r>
              <a:rPr lang="en-US" sz="2000" dirty="0"/>
              <a:t> </a:t>
            </a:r>
            <a:r>
              <a:rPr lang="en-US" sz="2000" dirty="0" err="1"/>
              <a:t>Смит</a:t>
            </a:r>
            <a:r>
              <a:rPr lang="en-US" sz="2000" dirty="0"/>
              <a:t>, </a:t>
            </a:r>
            <a:r>
              <a:rPr lang="en-US" sz="2000" dirty="0" err="1"/>
              <a:t>која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упозорила</a:t>
            </a:r>
            <a:r>
              <a:rPr lang="en-US" sz="2000" dirty="0"/>
              <a:t> </a:t>
            </a:r>
            <a:r>
              <a:rPr lang="en-US" sz="2000" dirty="0" err="1"/>
              <a:t>туристе</a:t>
            </a:r>
            <a:r>
              <a:rPr lang="en-US" sz="2000" dirty="0"/>
              <a:t> </a:t>
            </a:r>
            <a:r>
              <a:rPr lang="en-US" sz="2000" dirty="0" err="1"/>
              <a:t>да</a:t>
            </a:r>
            <a:r>
              <a:rPr lang="en-US" sz="2000" dirty="0"/>
              <a:t> </a:t>
            </a:r>
            <a:r>
              <a:rPr lang="en-US" sz="2000" dirty="0" err="1"/>
              <a:t>беже</a:t>
            </a:r>
            <a:r>
              <a:rPr lang="en-US" sz="2000" dirty="0"/>
              <a:t> </a:t>
            </a:r>
            <a:r>
              <a:rPr lang="en-US" sz="2000" dirty="0" err="1"/>
              <a:t>пре</a:t>
            </a:r>
            <a:r>
              <a:rPr lang="en-US" sz="2000" dirty="0"/>
              <a:t> </a:t>
            </a:r>
            <a:r>
              <a:rPr lang="en-US" sz="2000" dirty="0" err="1"/>
              <a:t>него</a:t>
            </a:r>
            <a:r>
              <a:rPr lang="en-US" sz="2000" dirty="0"/>
              <a:t> </a:t>
            </a:r>
            <a:r>
              <a:rPr lang="en-US" sz="2000" dirty="0" err="1"/>
              <a:t>што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цунами</a:t>
            </a:r>
            <a:r>
              <a:rPr lang="en-US" sz="2000" dirty="0"/>
              <a:t> у </a:t>
            </a:r>
            <a:r>
              <a:rPr lang="en-US" sz="2000" dirty="0" err="1"/>
              <a:t>Индијском</a:t>
            </a:r>
            <a:r>
              <a:rPr lang="en-US" sz="2000" dirty="0"/>
              <a:t> </a:t>
            </a:r>
            <a:r>
              <a:rPr lang="en-US" sz="2000" dirty="0" err="1"/>
              <a:t>океану</a:t>
            </a:r>
            <a:r>
              <a:rPr lang="en-US" sz="2000" dirty="0"/>
              <a:t> </a:t>
            </a:r>
            <a:r>
              <a:rPr lang="en-US" sz="2000" dirty="0" err="1"/>
              <a:t>дошао</a:t>
            </a:r>
            <a:r>
              <a:rPr lang="en-US" sz="2000" dirty="0"/>
              <a:t> </a:t>
            </a:r>
            <a:r>
              <a:rPr lang="en-US" sz="2000" dirty="0" err="1"/>
              <a:t>до</a:t>
            </a:r>
            <a:r>
              <a:rPr lang="en-US" sz="2000" dirty="0"/>
              <a:t> </a:t>
            </a:r>
            <a:r>
              <a:rPr lang="en-US" sz="2000" dirty="0" err="1"/>
              <a:t>обале</a:t>
            </a:r>
            <a:r>
              <a:rPr lang="en-US" sz="2000" dirty="0"/>
              <a:t>.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тај</a:t>
            </a:r>
            <a:r>
              <a:rPr lang="en-US" sz="2000" dirty="0"/>
              <a:t> </a:t>
            </a:r>
            <a:r>
              <a:rPr lang="en-US" sz="2000" dirty="0" err="1"/>
              <a:t>начин</a:t>
            </a:r>
            <a:r>
              <a:rPr lang="en-US" sz="2000" dirty="0"/>
              <a:t>, </a:t>
            </a:r>
            <a:r>
              <a:rPr lang="en-US" sz="2000" dirty="0" err="1"/>
              <a:t>она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спасила</a:t>
            </a:r>
            <a:r>
              <a:rPr lang="en-US" sz="2000" dirty="0"/>
              <a:t> </a:t>
            </a:r>
            <a:r>
              <a:rPr lang="en-US" sz="2000" dirty="0" err="1"/>
              <a:t>више</a:t>
            </a:r>
            <a:r>
              <a:rPr lang="en-US" sz="2000" dirty="0"/>
              <a:t> </a:t>
            </a:r>
            <a:r>
              <a:rPr lang="en-US" sz="2000" dirty="0" err="1"/>
              <a:t>од</a:t>
            </a:r>
            <a:r>
              <a:rPr lang="en-US" sz="2000" dirty="0"/>
              <a:t> 100 </a:t>
            </a:r>
            <a:r>
              <a:rPr lang="en-US" sz="2000" dirty="0" err="1"/>
              <a:t>туриста</a:t>
            </a:r>
            <a:r>
              <a:rPr lang="en-US" sz="2000" dirty="0"/>
              <a:t> у </a:t>
            </a:r>
            <a:r>
              <a:rPr lang="en-US" sz="2000" dirty="0" err="1"/>
              <a:t>току</a:t>
            </a:r>
            <a:r>
              <a:rPr lang="en-US" sz="2000" dirty="0"/>
              <a:t> 2004. </a:t>
            </a:r>
            <a:r>
              <a:rPr lang="en-US" sz="2000" dirty="0" err="1"/>
              <a:t>године</a:t>
            </a:r>
            <a:r>
              <a:rPr lang="en-US" sz="2000" dirty="0"/>
              <a:t>. </a:t>
            </a:r>
            <a:r>
              <a:rPr lang="en-US" sz="2000" dirty="0" err="1"/>
              <a:t>Она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препознала</a:t>
            </a:r>
            <a:r>
              <a:rPr lang="en-US" sz="2000" dirty="0"/>
              <a:t> </a:t>
            </a:r>
            <a:r>
              <a:rPr lang="en-US" sz="2000" dirty="0" err="1"/>
              <a:t>знаке</a:t>
            </a:r>
            <a:r>
              <a:rPr lang="en-US" sz="2000" dirty="0"/>
              <a:t> </a:t>
            </a:r>
            <a:r>
              <a:rPr lang="en-US" sz="2000" dirty="0" err="1"/>
              <a:t>цунамија</a:t>
            </a:r>
            <a:r>
              <a:rPr lang="en-US" sz="2000" dirty="0"/>
              <a:t> </a:t>
            </a:r>
            <a:r>
              <a:rPr lang="en-US" sz="2000" dirty="0" err="1"/>
              <a:t>који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приближава</a:t>
            </a:r>
            <a:r>
              <a:rPr lang="en-US" sz="2000" dirty="0"/>
              <a:t>, </a:t>
            </a:r>
            <a:r>
              <a:rPr lang="en-US" sz="2000" dirty="0" err="1"/>
              <a:t>пошто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у </a:t>
            </a:r>
            <a:r>
              <a:rPr lang="en-US" sz="2000" dirty="0" err="1"/>
              <a:t>школи</a:t>
            </a:r>
            <a:r>
              <a:rPr lang="en-US" sz="2000" dirty="0"/>
              <a:t> </a:t>
            </a:r>
            <a:r>
              <a:rPr lang="en-US" sz="2000" dirty="0" err="1"/>
              <a:t>из</a:t>
            </a:r>
            <a:r>
              <a:rPr lang="en-US" sz="2000" dirty="0"/>
              <a:t> </a:t>
            </a:r>
            <a:r>
              <a:rPr lang="en-US" sz="2000" dirty="0" err="1"/>
              <a:t>географије</a:t>
            </a:r>
            <a:r>
              <a:rPr lang="en-US" sz="2000" dirty="0"/>
              <a:t> </a:t>
            </a:r>
            <a:r>
              <a:rPr lang="en-US" sz="2000" dirty="0" err="1"/>
              <a:t>учила</a:t>
            </a:r>
            <a:r>
              <a:rPr lang="en-US" sz="2000" dirty="0"/>
              <a:t> о </a:t>
            </a:r>
            <a:r>
              <a:rPr lang="en-US" sz="2000" dirty="0" err="1"/>
              <a:t>тој</a:t>
            </a:r>
            <a:r>
              <a:rPr lang="en-US" sz="2000" dirty="0"/>
              <a:t> </a:t>
            </a:r>
            <a:r>
              <a:rPr lang="en-US" sz="2000" dirty="0" err="1"/>
              <a:t>појави</a:t>
            </a:r>
            <a:r>
              <a:rPr lang="en-US" sz="2000" dirty="0"/>
              <a:t>, </a:t>
            </a:r>
            <a:r>
              <a:rPr lang="en-US" sz="2000" dirty="0" err="1"/>
              <a:t>само</a:t>
            </a:r>
            <a:r>
              <a:rPr lang="en-US" sz="2000" dirty="0"/>
              <a:t> </a:t>
            </a:r>
            <a:r>
              <a:rPr lang="en-US" sz="2000" dirty="0" err="1"/>
              <a:t>недељу</a:t>
            </a:r>
            <a:r>
              <a:rPr lang="en-US" sz="2000" dirty="0"/>
              <a:t> </a:t>
            </a:r>
            <a:r>
              <a:rPr lang="en-US" sz="2000" dirty="0" err="1"/>
              <a:t>дана</a:t>
            </a:r>
            <a:r>
              <a:rPr lang="en-US" sz="2000" dirty="0"/>
              <a:t> </a:t>
            </a:r>
            <a:r>
              <a:rPr lang="en-US" sz="2000" dirty="0" err="1" smtClean="0"/>
              <a:t>пр</a:t>
            </a:r>
            <a:r>
              <a:rPr lang="sr-Cyrl-BA" sz="2000" dirty="0" smtClean="0"/>
              <a:t>иј</a:t>
            </a:r>
            <a:r>
              <a:rPr lang="en-US" sz="2000" dirty="0" smtClean="0"/>
              <a:t>е </a:t>
            </a:r>
            <a:r>
              <a:rPr lang="en-US" sz="2000" dirty="0" err="1"/>
              <a:t>него</a:t>
            </a:r>
            <a:r>
              <a:rPr lang="en-US" sz="2000" dirty="0"/>
              <a:t> </a:t>
            </a:r>
            <a:r>
              <a:rPr lang="en-US" sz="2000" dirty="0" err="1"/>
              <a:t>што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посетила</a:t>
            </a:r>
            <a:r>
              <a:rPr lang="en-US" sz="2000" dirty="0"/>
              <a:t> </a:t>
            </a:r>
            <a:r>
              <a:rPr lang="en-US" sz="2000" dirty="0" err="1"/>
              <a:t>Тајланд</a:t>
            </a:r>
            <a:r>
              <a:rPr lang="en-US" sz="2000" dirty="0"/>
              <a:t>. </a:t>
            </a:r>
            <a:r>
              <a:rPr lang="en-US" sz="2000" dirty="0" err="1"/>
              <a:t>Такође</a:t>
            </a:r>
            <a:r>
              <a:rPr lang="en-US" sz="2000" dirty="0"/>
              <a:t>, </a:t>
            </a:r>
            <a:r>
              <a:rPr lang="en-US" sz="2000" dirty="0" err="1"/>
              <a:t>Велика</a:t>
            </a:r>
            <a:r>
              <a:rPr lang="en-US" sz="2000" dirty="0"/>
              <a:t> </a:t>
            </a:r>
            <a:r>
              <a:rPr lang="en-US" sz="2000" dirty="0" err="1"/>
              <a:t>Британија</a:t>
            </a:r>
            <a:r>
              <a:rPr lang="en-US" sz="2000" dirty="0"/>
              <a:t>, </a:t>
            </a:r>
            <a:r>
              <a:rPr lang="en-US" sz="2000" dirty="0" err="1"/>
              <a:t>није</a:t>
            </a:r>
            <a:r>
              <a:rPr lang="en-US" sz="2000" dirty="0"/>
              <a:t> </a:t>
            </a:r>
            <a:r>
              <a:rPr lang="en-US" sz="2000" dirty="0" err="1"/>
              <a:t>држава</a:t>
            </a:r>
            <a:r>
              <a:rPr lang="en-US" sz="2000" dirty="0"/>
              <a:t> у </a:t>
            </a:r>
            <a:r>
              <a:rPr lang="en-US" sz="2000" dirty="0" err="1"/>
              <a:t>којој</a:t>
            </a:r>
            <a:r>
              <a:rPr lang="en-US" sz="2000" dirty="0"/>
              <a:t> </a:t>
            </a:r>
            <a:r>
              <a:rPr lang="en-US" sz="2000" dirty="0" err="1"/>
              <a:t>се</a:t>
            </a:r>
            <a:r>
              <a:rPr lang="en-US" sz="2000" dirty="0"/>
              <a:t> </a:t>
            </a:r>
            <a:r>
              <a:rPr lang="en-US" sz="2000" dirty="0" err="1"/>
              <a:t>јављају</a:t>
            </a:r>
            <a:r>
              <a:rPr lang="en-US" sz="2000" dirty="0"/>
              <a:t> </a:t>
            </a:r>
            <a:r>
              <a:rPr lang="en-US" sz="2000" dirty="0" err="1"/>
              <a:t>овакве</a:t>
            </a:r>
            <a:r>
              <a:rPr lang="en-US" sz="2000" dirty="0"/>
              <a:t> </a:t>
            </a:r>
            <a:r>
              <a:rPr lang="en-US" sz="2000" dirty="0" err="1"/>
              <a:t>појаве</a:t>
            </a:r>
            <a:r>
              <a:rPr lang="en-US" sz="2000" dirty="0"/>
              <a:t>, и </a:t>
            </a:r>
            <a:r>
              <a:rPr lang="en-US" sz="2000" dirty="0" err="1"/>
              <a:t>она</a:t>
            </a:r>
            <a:r>
              <a:rPr lang="en-US" sz="2000" dirty="0"/>
              <a:t> </a:t>
            </a:r>
            <a:r>
              <a:rPr lang="en-US" sz="2000" dirty="0" err="1"/>
              <a:t>није</a:t>
            </a:r>
            <a:r>
              <a:rPr lang="en-US" sz="2000" dirty="0"/>
              <a:t> </a:t>
            </a:r>
            <a:r>
              <a:rPr lang="en-US" sz="2000" dirty="0" err="1"/>
              <a:t>имала</a:t>
            </a:r>
            <a:r>
              <a:rPr lang="en-US" sz="2000" dirty="0"/>
              <a:t> </a:t>
            </a:r>
            <a:r>
              <a:rPr lang="en-US" sz="2000" dirty="0" err="1"/>
              <a:t>претходног</a:t>
            </a:r>
            <a:r>
              <a:rPr lang="en-US" sz="2000" dirty="0"/>
              <a:t> </a:t>
            </a:r>
            <a:r>
              <a:rPr lang="en-US" sz="2000" dirty="0" err="1"/>
              <a:t>искуства</a:t>
            </a:r>
            <a:r>
              <a:rPr lang="en-US" sz="2000" dirty="0"/>
              <a:t>, </a:t>
            </a:r>
            <a:r>
              <a:rPr lang="en-US" sz="2000" dirty="0" err="1"/>
              <a:t>већ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знање</a:t>
            </a:r>
            <a:r>
              <a:rPr lang="en-US" sz="2000" dirty="0"/>
              <a:t> </a:t>
            </a:r>
            <a:r>
              <a:rPr lang="en-US" sz="2000" dirty="0" err="1"/>
              <a:t>које</a:t>
            </a:r>
            <a:r>
              <a:rPr lang="en-US" sz="2000" dirty="0"/>
              <a:t> </a:t>
            </a:r>
            <a:r>
              <a:rPr lang="en-US" sz="2000" dirty="0" err="1"/>
              <a:t>је</a:t>
            </a:r>
            <a:r>
              <a:rPr lang="en-US" sz="2000" dirty="0"/>
              <a:t> </a:t>
            </a:r>
            <a:r>
              <a:rPr lang="en-US" sz="2000" dirty="0" err="1"/>
              <a:t>стекла</a:t>
            </a:r>
            <a:r>
              <a:rPr lang="en-US" sz="2000" dirty="0"/>
              <a:t> </a:t>
            </a:r>
            <a:r>
              <a:rPr lang="en-US" sz="2000" dirty="0" err="1"/>
              <a:t>на</a:t>
            </a:r>
            <a:r>
              <a:rPr lang="en-US" sz="2000" dirty="0"/>
              <a:t> </a:t>
            </a:r>
            <a:r>
              <a:rPr lang="en-US" sz="2000" dirty="0" err="1"/>
              <a:t>часу</a:t>
            </a:r>
            <a:r>
              <a:rPr lang="en-US" sz="2000" dirty="0"/>
              <a:t> </a:t>
            </a:r>
            <a:r>
              <a:rPr lang="en-US" sz="2000" dirty="0" err="1"/>
              <a:t>допринело</a:t>
            </a:r>
            <a:r>
              <a:rPr lang="en-US" sz="2000" dirty="0"/>
              <a:t> </a:t>
            </a:r>
            <a:r>
              <a:rPr lang="en-US" sz="2000" dirty="0" err="1"/>
              <a:t>спасавању</a:t>
            </a:r>
            <a:r>
              <a:rPr lang="en-US" sz="2000" dirty="0"/>
              <a:t> </a:t>
            </a:r>
            <a:r>
              <a:rPr lang="en-US" sz="2000" dirty="0" err="1"/>
              <a:t>великог</a:t>
            </a:r>
            <a:r>
              <a:rPr lang="en-US" sz="2000" dirty="0"/>
              <a:t> </a:t>
            </a:r>
            <a:r>
              <a:rPr lang="en-US" sz="2000" dirty="0" err="1"/>
              <a:t>броја</a:t>
            </a:r>
            <a:r>
              <a:rPr lang="en-US" sz="2000" dirty="0"/>
              <a:t> </a:t>
            </a:r>
            <a:r>
              <a:rPr lang="en-US" sz="2000" dirty="0" err="1"/>
              <a:t>живота</a:t>
            </a:r>
            <a:r>
              <a:rPr lang="en-US" sz="2000" dirty="0"/>
              <a:t> </a:t>
            </a:r>
            <a:r>
              <a:rPr lang="en-US" sz="2000" dirty="0" err="1"/>
              <a:t>људи</a:t>
            </a:r>
            <a:r>
              <a:rPr lang="en-US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2501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367863"/>
            <a:ext cx="8596668" cy="5673500"/>
          </a:xfrm>
        </p:spPr>
        <p:txBody>
          <a:bodyPr/>
          <a:lstStyle/>
          <a:p>
            <a:r>
              <a:rPr lang="en-US" dirty="0"/>
              <a:t>Мере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смањење</a:t>
            </a:r>
            <a:r>
              <a:rPr lang="en-US" dirty="0"/>
              <a:t> </a:t>
            </a:r>
            <a:r>
              <a:rPr lang="en-US" dirty="0" err="1"/>
              <a:t>ризика</a:t>
            </a:r>
            <a:r>
              <a:rPr lang="en-US" dirty="0"/>
              <a:t> </a:t>
            </a:r>
            <a:r>
              <a:rPr lang="en-US" dirty="0" err="1"/>
              <a:t>од</a:t>
            </a:r>
            <a:r>
              <a:rPr lang="en-US" dirty="0"/>
              <a:t> </a:t>
            </a:r>
            <a:r>
              <a:rPr lang="en-US" dirty="0" err="1"/>
              <a:t>катастрофа</a:t>
            </a:r>
            <a:r>
              <a:rPr lang="en-US" dirty="0"/>
              <a:t> </a:t>
            </a:r>
            <a:r>
              <a:rPr lang="en-US" dirty="0" err="1"/>
              <a:t>су</a:t>
            </a:r>
            <a:r>
              <a:rPr lang="en-US" dirty="0"/>
              <a:t> </a:t>
            </a:r>
            <a:r>
              <a:rPr lang="en-US" dirty="0" err="1"/>
              <a:t>више</a:t>
            </a:r>
            <a:r>
              <a:rPr lang="en-US" dirty="0"/>
              <a:t> </a:t>
            </a:r>
            <a:r>
              <a:rPr lang="en-US" dirty="0" err="1"/>
              <a:t>инвестиција</a:t>
            </a:r>
            <a:r>
              <a:rPr lang="en-US" dirty="0"/>
              <a:t> </a:t>
            </a:r>
            <a:r>
              <a:rPr lang="en-US" dirty="0" err="1"/>
              <a:t>него</a:t>
            </a:r>
            <a:r>
              <a:rPr lang="en-US" dirty="0"/>
              <a:t> </a:t>
            </a:r>
            <a:r>
              <a:rPr lang="en-US" dirty="0" err="1"/>
              <a:t>трошак</a:t>
            </a:r>
            <a:r>
              <a:rPr lang="en-US" dirty="0"/>
              <a:t> и </a:t>
            </a:r>
            <a:r>
              <a:rPr lang="en-US" dirty="0" err="1"/>
              <a:t>ово</a:t>
            </a:r>
            <a:r>
              <a:rPr lang="en-US" dirty="0"/>
              <a:t> </a:t>
            </a:r>
            <a:r>
              <a:rPr lang="en-US" dirty="0" err="1"/>
              <a:t>је</a:t>
            </a:r>
            <a:r>
              <a:rPr lang="en-US" dirty="0"/>
              <a:t> </a:t>
            </a:r>
            <a:r>
              <a:rPr lang="en-US" dirty="0" err="1"/>
              <a:t>више</a:t>
            </a:r>
            <a:r>
              <a:rPr lang="en-US" dirty="0"/>
              <a:t> </a:t>
            </a:r>
            <a:r>
              <a:rPr lang="en-US" dirty="0" err="1"/>
              <a:t>питање</a:t>
            </a:r>
            <a:r>
              <a:rPr lang="en-US" dirty="0"/>
              <a:t> </a:t>
            </a:r>
            <a:r>
              <a:rPr lang="en-US" dirty="0" err="1"/>
              <a:t>приоритета</a:t>
            </a:r>
            <a:r>
              <a:rPr lang="en-US" dirty="0"/>
              <a:t> </a:t>
            </a:r>
            <a:r>
              <a:rPr lang="en-US" dirty="0" err="1"/>
              <a:t>него</a:t>
            </a:r>
            <a:r>
              <a:rPr lang="en-US" dirty="0"/>
              <a:t> </a:t>
            </a:r>
            <a:r>
              <a:rPr lang="en-US" dirty="0" err="1"/>
              <a:t>трошкова</a:t>
            </a:r>
            <a:r>
              <a:rPr lang="en-US" dirty="0"/>
              <a:t>. </a:t>
            </a:r>
            <a:r>
              <a:rPr lang="en-US" dirty="0" err="1"/>
              <a:t>Постоје</a:t>
            </a:r>
            <a:r>
              <a:rPr lang="en-US" dirty="0"/>
              <a:t> м</a:t>
            </a:r>
            <a:r>
              <a:rPr lang="sr-Cyrl-BA" dirty="0"/>
              <a:t>ј</a:t>
            </a:r>
            <a:r>
              <a:rPr lang="en-US" dirty="0" err="1"/>
              <a:t>ере</a:t>
            </a:r>
            <a:r>
              <a:rPr lang="en-US" dirty="0"/>
              <a:t> </a:t>
            </a:r>
            <a:r>
              <a:rPr lang="en-US" dirty="0" err="1"/>
              <a:t>које</a:t>
            </a:r>
            <a:r>
              <a:rPr lang="en-US" dirty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коштају</a:t>
            </a:r>
            <a:r>
              <a:rPr lang="en-US" dirty="0"/>
              <a:t> </a:t>
            </a:r>
            <a:r>
              <a:rPr lang="en-US" dirty="0" err="1"/>
              <a:t>пуно</a:t>
            </a:r>
            <a:r>
              <a:rPr lang="en-US" dirty="0"/>
              <a:t> </a:t>
            </a:r>
            <a:r>
              <a:rPr lang="en-US" dirty="0" err="1"/>
              <a:t>али</a:t>
            </a:r>
            <a:r>
              <a:rPr lang="en-US" dirty="0"/>
              <a:t> </a:t>
            </a:r>
            <a:r>
              <a:rPr lang="en-US" dirty="0" err="1"/>
              <a:t>имају</a:t>
            </a:r>
            <a:r>
              <a:rPr lang="en-US" dirty="0"/>
              <a:t> </a:t>
            </a:r>
            <a:r>
              <a:rPr lang="en-US" dirty="0" err="1"/>
              <a:t>велики</a:t>
            </a:r>
            <a:r>
              <a:rPr lang="en-US" dirty="0"/>
              <a:t> </a:t>
            </a:r>
            <a:r>
              <a:rPr lang="en-US" dirty="0" err="1"/>
              <a:t>утицај</a:t>
            </a:r>
            <a:r>
              <a:rPr lang="en-US" dirty="0"/>
              <a:t> </a:t>
            </a:r>
            <a:r>
              <a:rPr lang="en-US" dirty="0" err="1"/>
              <a:t>на</a:t>
            </a:r>
            <a:r>
              <a:rPr lang="en-US" dirty="0"/>
              <a:t> </a:t>
            </a:r>
            <a:r>
              <a:rPr lang="en-US" dirty="0" err="1"/>
              <a:t>спасавање</a:t>
            </a:r>
            <a:r>
              <a:rPr lang="en-US" dirty="0"/>
              <a:t> </a:t>
            </a:r>
            <a:r>
              <a:rPr lang="en-US" dirty="0" err="1"/>
              <a:t>живота</a:t>
            </a:r>
            <a:r>
              <a:rPr lang="en-US" dirty="0"/>
              <a:t> и </a:t>
            </a:r>
            <a:r>
              <a:rPr lang="en-US" dirty="0" err="1"/>
              <a:t>имовине</a:t>
            </a:r>
            <a:r>
              <a:rPr lang="en-US" dirty="0"/>
              <a:t>.</a:t>
            </a:r>
            <a:r>
              <a:rPr lang="sr-Latn-RS" dirty="0"/>
              <a:t> Образовне активности које се спроводе кроз наставне програме у школама су ефикасне м</a:t>
            </a:r>
            <a:r>
              <a:rPr lang="sr-Cyrl-BA" dirty="0"/>
              <a:t>ј</a:t>
            </a:r>
            <a:r>
              <a:rPr lang="sr-Latn-RS" dirty="0"/>
              <a:t>ере како истакнути важност смањења ризика од катастрофа, јер радећи с децом, ширимо та сазнања и на њихове породице</a:t>
            </a:r>
            <a:r>
              <a:rPr lang="sr-Cyrl-RS" dirty="0"/>
              <a:t>.</a:t>
            </a:r>
            <a:endParaRPr lang="en-US" dirty="0"/>
          </a:p>
          <a:p>
            <a:pPr marL="0" indent="0">
              <a:buNone/>
            </a:pPr>
            <a:r>
              <a:rPr lang="sr-Latn-BA" dirty="0" smtClean="0"/>
              <a:t>	</a:t>
            </a:r>
            <a:endParaRPr lang="sr-Cyrl-B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69" y="2725956"/>
            <a:ext cx="6947338" cy="356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52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9186"/>
            <a:ext cx="8596668" cy="6442841"/>
          </a:xfrm>
        </p:spPr>
        <p:txBody>
          <a:bodyPr>
            <a:normAutofit/>
          </a:bodyPr>
          <a:lstStyle/>
          <a:p>
            <a:r>
              <a:rPr lang="sr-Cyrl-RS" dirty="0"/>
              <a:t>	Имајући у виду да је број природних катастрофа у сталном порасту, као и да производе све озбиљније </a:t>
            </a:r>
            <a:r>
              <a:rPr lang="sr-Cyrl-RS" dirty="0" smtClean="0"/>
              <a:t>посљедице </a:t>
            </a:r>
            <a:r>
              <a:rPr lang="sr-Cyrl-RS" dirty="0"/>
              <a:t>по људе и њихова материјална добра, неопходно је предузети све превентивне мере како би се ризик од природних катастрофа смањио на најмању могућу </a:t>
            </a:r>
            <a:r>
              <a:rPr lang="sr-Cyrl-RS" dirty="0" smtClean="0"/>
              <a:t>мјеру</a:t>
            </a:r>
            <a:r>
              <a:rPr lang="sr-Cyrl-RS" dirty="0"/>
              <a:t>. При томе, једна од значајних </a:t>
            </a:r>
            <a:r>
              <a:rPr lang="sr-Cyrl-RS" dirty="0" smtClean="0"/>
              <a:t>мјера </a:t>
            </a:r>
            <a:r>
              <a:rPr lang="sr-Cyrl-RS" dirty="0"/>
              <a:t>смањења ризика је и образовање о природним катастрофама. </a:t>
            </a:r>
            <a:endParaRPr lang="sr-Cyrl-RS" dirty="0" smtClean="0"/>
          </a:p>
          <a:p>
            <a:r>
              <a:rPr lang="sr-Cyrl-RS" dirty="0" smtClean="0"/>
              <a:t>Историјски</a:t>
            </a:r>
            <a:r>
              <a:rPr lang="sr-Latn-BA" dirty="0" smtClean="0"/>
              <a:t> </a:t>
            </a:r>
            <a:r>
              <a:rPr lang="sr-Cyrl-RS" dirty="0" smtClean="0"/>
              <a:t>посматрано</a:t>
            </a:r>
            <a:r>
              <a:rPr lang="sr-Cyrl-RS" dirty="0"/>
              <a:t>, право на образовање о природним катастрофама </a:t>
            </a:r>
            <a:r>
              <a:rPr lang="sr-Cyrl-RS" dirty="0" smtClean="0"/>
              <a:t>у </a:t>
            </a:r>
            <a:r>
              <a:rPr lang="sr-Cyrl-RS" dirty="0"/>
              <a:t>прошлости није било афирмисано и признавано. Међутим, са  </a:t>
            </a:r>
            <a:r>
              <a:rPr lang="sr-Latn-RS" dirty="0"/>
              <a:t>XXI </a:t>
            </a:r>
            <a:r>
              <a:rPr lang="sr-Cyrl-RS" dirty="0" smtClean="0"/>
              <a:t>вијеком</a:t>
            </a:r>
            <a:r>
              <a:rPr lang="sr-Cyrl-RS" dirty="0"/>
              <a:t>, улога тог вида образовања је постала недвосмислено јасна и призната. Сам значај образовања у том циљу је препознат у многим међународним конвенцијама и конференцијама, са јасним наглашавањем да школе, породице и локалне заједнице играју одлучујућу улогу у смањењу озбиљности </a:t>
            </a:r>
            <a:r>
              <a:rPr lang="sr-Cyrl-RS" dirty="0" smtClean="0"/>
              <a:t>посљедица </a:t>
            </a:r>
            <a:r>
              <a:rPr lang="sr-Cyrl-RS" dirty="0"/>
              <a:t>насталих природним катастрофама, кроз процес развијања </a:t>
            </a:r>
            <a:r>
              <a:rPr lang="sr-Cyrl-RS" dirty="0" smtClean="0"/>
              <a:t>свијести </a:t>
            </a:r>
            <a:r>
              <a:rPr lang="sr-Cyrl-RS" dirty="0"/>
              <a:t>и знања о природним катастрофама</a:t>
            </a:r>
            <a:r>
              <a:rPr lang="sr-Cyrl-R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36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862" y="231229"/>
            <a:ext cx="9133489" cy="2701157"/>
          </a:xfrm>
        </p:spPr>
        <p:txBody>
          <a:bodyPr>
            <a:normAutofit/>
          </a:bodyPr>
          <a:lstStyle/>
          <a:p>
            <a:r>
              <a:rPr lang="sr-Latn-CS" sz="2100" dirty="0"/>
              <a:t>Природне катастрофе су </a:t>
            </a:r>
            <a:r>
              <a:rPr lang="sr-Latn-CS" sz="2100" dirty="0" smtClean="0"/>
              <a:t>д</a:t>
            </a:r>
            <a:r>
              <a:rPr lang="sr-Cyrl-BA" sz="2100" dirty="0" smtClean="0"/>
              <a:t>и</a:t>
            </a:r>
            <a:r>
              <a:rPr lang="sr-Latn-CS" sz="2100" dirty="0" smtClean="0"/>
              <a:t>о </a:t>
            </a:r>
            <a:r>
              <a:rPr lang="sr-Latn-CS" sz="2100" dirty="0"/>
              <a:t>еколошке сфере у којој живимо. Урагани, поплаве, зимске олује и земљотреси играју важну улогу у регулисању већих природних система од којих сви ми зависимо. </a:t>
            </a:r>
            <a:r>
              <a:rPr lang="sr-Cyrl-RS" sz="2100" dirty="0"/>
              <a:t>Као угро</a:t>
            </a:r>
            <a:r>
              <a:rPr lang="sr-Latn-RS" sz="2100" dirty="0"/>
              <a:t>жавајуће појаве националне </a:t>
            </a:r>
            <a:r>
              <a:rPr lang="sr-Latn-RS" sz="2100" dirty="0" smtClean="0"/>
              <a:t>безб</a:t>
            </a:r>
            <a:r>
              <a:rPr lang="sr-Cyrl-BA" sz="2100" dirty="0" smtClean="0"/>
              <a:t>ј</a:t>
            </a:r>
            <a:r>
              <a:rPr lang="sr-Latn-RS" sz="2100" dirty="0" smtClean="0"/>
              <a:t>едности </a:t>
            </a:r>
            <a:r>
              <a:rPr lang="sr-Latn-RS" sz="2100" dirty="0"/>
              <a:t>спадају у невојне ризике и </a:t>
            </a:r>
            <a:r>
              <a:rPr lang="sr-Latn-RS" sz="2100" dirty="0" smtClean="0"/>
              <a:t>пр</a:t>
            </a:r>
            <a:r>
              <a:rPr lang="sr-Cyrl-BA" sz="2100" dirty="0" smtClean="0"/>
              <a:t>иј</a:t>
            </a:r>
            <a:r>
              <a:rPr lang="sr-Latn-RS" sz="2100" dirty="0" smtClean="0"/>
              <a:t>етње </a:t>
            </a:r>
            <a:r>
              <a:rPr lang="sr-Latn-RS" sz="2100" dirty="0"/>
              <a:t>и њих не карактерише масовна употреба  оруж</a:t>
            </a:r>
            <a:r>
              <a:rPr lang="en-US" sz="2100" dirty="0"/>
              <a:t>j</a:t>
            </a:r>
            <a:r>
              <a:rPr lang="sr-Latn-RS" sz="2100" dirty="0"/>
              <a:t>а или </a:t>
            </a:r>
            <a:r>
              <a:rPr lang="sr-Latn-RS" sz="2100" dirty="0" smtClean="0"/>
              <a:t>пр</a:t>
            </a:r>
            <a:r>
              <a:rPr lang="sr-Cyrl-BA" sz="2100" dirty="0" smtClean="0"/>
              <a:t>иј</a:t>
            </a:r>
            <a:r>
              <a:rPr lang="sr-Latn-RS" sz="2100" dirty="0" smtClean="0"/>
              <a:t>етња </a:t>
            </a:r>
            <a:r>
              <a:rPr lang="sr-Latn-RS" sz="2100" dirty="0"/>
              <a:t>његовом употребом</a:t>
            </a:r>
            <a:r>
              <a:rPr lang="en-US" sz="2100" dirty="0"/>
              <a:t>, </a:t>
            </a:r>
            <a:r>
              <a:rPr lang="sr-Latn-RS" sz="2100" dirty="0"/>
              <a:t>већ природни процеси који својим директним/индиректним </a:t>
            </a:r>
            <a:r>
              <a:rPr lang="sr-Latn-RS" sz="2100" dirty="0" smtClean="0"/>
              <a:t>пос</a:t>
            </a:r>
            <a:r>
              <a:rPr lang="sr-Cyrl-BA" sz="2100" dirty="0" smtClean="0"/>
              <a:t>љ</a:t>
            </a:r>
            <a:r>
              <a:rPr lang="sr-Latn-RS" sz="2100" dirty="0" smtClean="0"/>
              <a:t>едицама </a:t>
            </a:r>
            <a:r>
              <a:rPr lang="sr-Latn-RS" sz="2100" dirty="0"/>
              <a:t>наносе </a:t>
            </a:r>
            <a:r>
              <a:rPr lang="sr-Latn-RS" sz="2100" dirty="0" smtClean="0"/>
              <a:t>штету.</a:t>
            </a:r>
            <a:r>
              <a:rPr lang="sr-Cyrl-BA" dirty="0" smtClean="0"/>
              <a:t> </a:t>
            </a:r>
            <a:endParaRPr lang="sr-Latn-RS" dirty="0" smtClean="0"/>
          </a:p>
          <a:p>
            <a:endParaRPr lang="sr-Latn-RS" dirty="0" smtClean="0"/>
          </a:p>
          <a:p>
            <a:endParaRPr lang="sr-Cyrl-BA" dirty="0" smtClean="0"/>
          </a:p>
          <a:p>
            <a:endParaRPr lang="sr-Cyrl-B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077" y="3016469"/>
            <a:ext cx="4950371" cy="34263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173" y="3584028"/>
            <a:ext cx="46981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BA" sz="1600" dirty="0" smtClean="0"/>
              <a:t>Оркан (тропскициклон,</a:t>
            </a:r>
            <a:r>
              <a:rPr lang="sr-Cyrl-BA" sz="1600" dirty="0"/>
              <a:t> ураган или тајфун) метеоролошка је појава на Земљи која се састоји од брзих ветрова те много кише. Урагани могу трајати неколико дана или недеља и честа су појава на истоку САД, Југоисточној Азији и на северу Аустралије. Супротно медијским написима о снажним </a:t>
            </a:r>
            <a:r>
              <a:rPr lang="sr-Cyrl-BA" sz="1600" dirty="0" smtClean="0"/>
              <a:t>вјетровима </a:t>
            </a:r>
            <a:r>
              <a:rPr lang="sr-Cyrl-BA" sz="1600" dirty="0"/>
              <a:t>који све уништавају на свом путу, урагани су на копну много слабији </a:t>
            </a:r>
            <a:r>
              <a:rPr lang="sr-Cyrl-BA" sz="1600" dirty="0" smtClean="0"/>
              <a:t>вјетар </a:t>
            </a:r>
            <a:r>
              <a:rPr lang="sr-Cyrl-BA" sz="1600" dirty="0"/>
              <a:t>од наше буре, иако у обалном подручју имају већу разорну моћ због дизања нивоа мора.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6775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207" y="115614"/>
            <a:ext cx="11582400" cy="6621517"/>
          </a:xfrm>
        </p:spPr>
        <p:txBody>
          <a:bodyPr/>
          <a:lstStyle/>
          <a:p>
            <a:r>
              <a:rPr lang="sr-Cyrl-BA" sz="2000" dirty="0" smtClean="0"/>
              <a:t>Према Акимову катастрофа је „велика хаварија“, догађај, несрећа,која односи људске жртве, наноси штету здрављу људи или разара или уништава објекте, материјалне вриједности у великим размјерама и доводи до озбиљне штете по људску средину“. Овако дефинисане катастрофе, као и хаварије и елементарне непогоде у руској литератури се наводе као облик угрожавања безбједности.</a:t>
            </a:r>
          </a:p>
          <a:p>
            <a:r>
              <a:rPr lang="sr-Cyrl-BA" sz="2000" dirty="0" smtClean="0"/>
              <a:t> У енглеском језику најчешће се користе три термина: </a:t>
            </a:r>
            <a:r>
              <a:rPr lang="sr-Latn-BA" sz="2000" b="1" dirty="0" smtClean="0"/>
              <a:t>emergency</a:t>
            </a:r>
            <a:r>
              <a:rPr lang="sr-Latn-BA" sz="2000" dirty="0" smtClean="0"/>
              <a:t> (</a:t>
            </a:r>
            <a:r>
              <a:rPr lang="sr-Cyrl-BA" sz="2000" dirty="0" smtClean="0"/>
              <a:t>ванредни догађај),</a:t>
            </a:r>
            <a:r>
              <a:rPr lang="sr-Latn-BA" sz="2000" dirty="0" smtClean="0"/>
              <a:t> </a:t>
            </a:r>
            <a:r>
              <a:rPr lang="sr-Latn-BA" sz="2000" b="1" dirty="0" smtClean="0"/>
              <a:t>disaster</a:t>
            </a:r>
            <a:r>
              <a:rPr lang="sr-Latn-BA" sz="2000" dirty="0" smtClean="0"/>
              <a:t> </a:t>
            </a:r>
            <a:r>
              <a:rPr lang="sr-Cyrl-BA" sz="2000" dirty="0" smtClean="0"/>
              <a:t>и </a:t>
            </a:r>
            <a:r>
              <a:rPr lang="sr-Latn-BA" sz="2000" b="1" dirty="0" smtClean="0"/>
              <a:t>catastrophe</a:t>
            </a:r>
            <a:r>
              <a:rPr lang="sr-Cyrl-BA" sz="2000" dirty="0" smtClean="0"/>
              <a:t>. Катастрофе</a:t>
            </a:r>
            <a:r>
              <a:rPr lang="sr-Latn-BA" sz="2000" dirty="0"/>
              <a:t> </a:t>
            </a:r>
            <a:r>
              <a:rPr lang="sr-Cyrl-BA" sz="2000" dirty="0" smtClean="0"/>
              <a:t>(</a:t>
            </a:r>
            <a:r>
              <a:rPr lang="sr-Latn-BA" sz="2000" dirty="0" smtClean="0"/>
              <a:t>disaster</a:t>
            </a:r>
            <a:r>
              <a:rPr lang="sr-Cyrl-BA" sz="2000" dirty="0" smtClean="0"/>
              <a:t>) подразумевају интердисциплинарно проучавање, са фокусирањем на друштвене и посебно социолошке конструкције. </a:t>
            </a:r>
          </a:p>
          <a:p>
            <a:r>
              <a:rPr lang="sr-Cyrl-BA" sz="2000" dirty="0" smtClean="0"/>
              <a:t>Дисертација Семјуела </a:t>
            </a:r>
            <a:r>
              <a:rPr lang="sr-Cyrl-BA" sz="2000" dirty="0"/>
              <a:t>П</a:t>
            </a:r>
            <a:r>
              <a:rPr lang="sr-Cyrl-BA" sz="2000" dirty="0" smtClean="0"/>
              <a:t>ринса из 1920. о експлозији у луци Халифакс – прва систематска студија о катастрофи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5647" y="3836275"/>
            <a:ext cx="6546960" cy="281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6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557049"/>
            <a:ext cx="10137811" cy="6064468"/>
          </a:xfrm>
        </p:spPr>
        <p:txBody>
          <a:bodyPr>
            <a:normAutofit lnSpcReduction="10000"/>
          </a:bodyPr>
          <a:lstStyle/>
          <a:p>
            <a:r>
              <a:rPr lang="sr-Cyrl-BA" sz="2000" dirty="0" smtClean="0"/>
              <a:t>Временом се развојем дефиниција повећао број угрожавајућих феномена који би се могли проучавати као катастрофе (нпр. </a:t>
            </a:r>
            <a:r>
              <a:rPr lang="sr-Cyrl-BA" sz="2000" dirty="0"/>
              <a:t>п</a:t>
            </a:r>
            <a:r>
              <a:rPr lang="sr-Cyrl-BA" sz="2000" dirty="0" smtClean="0"/>
              <a:t>осљедице тероризма). Већина научника у дефиницији катастрофе ставља нагласак на ремећење нормалног (редовног) стања друштвеног система као узроке, а не на сам догађај или узроке догађаја.</a:t>
            </a:r>
          </a:p>
          <a:p>
            <a:r>
              <a:rPr lang="sr-Cyrl-BA" sz="2000" dirty="0" smtClean="0"/>
              <a:t>Међутим, Фриц </a:t>
            </a:r>
            <a:r>
              <a:rPr lang="sr-Latn-BA" sz="2000" dirty="0" smtClean="0"/>
              <a:t>(Fritz, 1961)</a:t>
            </a:r>
            <a:r>
              <a:rPr lang="sr-Cyrl-BA" sz="2000" dirty="0" smtClean="0"/>
              <a:t> види катастрофу као угрожавајући догађај који утиче на функционисање цијелог друштва.</a:t>
            </a:r>
          </a:p>
          <a:p>
            <a:r>
              <a:rPr lang="sr-Cyrl-BA" sz="2000" dirty="0" smtClean="0"/>
              <a:t>Амерички истраживач Кварантели (</a:t>
            </a:r>
            <a:r>
              <a:rPr lang="sr-Latn-BA" sz="2000" dirty="0" smtClean="0"/>
              <a:t>Quarantelli, 2005)</a:t>
            </a:r>
            <a:r>
              <a:rPr lang="sr-Cyrl-BA" sz="2000" dirty="0" smtClean="0"/>
              <a:t> наводи да дефиниција катастрофе мора да садржи, али и да раздвоји услове, карактеристике и посљедице, а катастрофу дефинише као кризну ситуацију гдје су потребе надмашиле могућности и нуди сљедећу класификацију:</a:t>
            </a:r>
          </a:p>
          <a:p>
            <a:pPr marL="0" indent="0">
              <a:buNone/>
            </a:pPr>
            <a:r>
              <a:rPr lang="sr-Cyrl-BA" sz="2000" dirty="0"/>
              <a:t>	</a:t>
            </a:r>
            <a:r>
              <a:rPr lang="sr-Cyrl-BA" sz="2000" dirty="0" smtClean="0"/>
              <a:t>криза </a:t>
            </a:r>
            <a:r>
              <a:rPr lang="sr-Latn-BA" sz="2000" dirty="0" smtClean="0"/>
              <a:t>(krisis) </a:t>
            </a:r>
            <a:r>
              <a:rPr lang="sr-Cyrl-BA" sz="2000" dirty="0" smtClean="0"/>
              <a:t>– могућности превазилазе потреб</a:t>
            </a:r>
          </a:p>
          <a:p>
            <a:pPr marL="0" indent="0">
              <a:buNone/>
            </a:pPr>
            <a:r>
              <a:rPr lang="sr-Cyrl-BA" sz="2000" dirty="0"/>
              <a:t>	</a:t>
            </a:r>
            <a:r>
              <a:rPr lang="sr-Cyrl-BA" sz="2000" dirty="0" smtClean="0"/>
              <a:t>ванредни догађај </a:t>
            </a:r>
            <a:r>
              <a:rPr lang="sr-Latn-BA" sz="2000" dirty="0" smtClean="0"/>
              <a:t>(emergency) </a:t>
            </a:r>
            <a:r>
              <a:rPr lang="sr-Cyrl-BA" sz="2000" dirty="0" smtClean="0"/>
              <a:t>– могућности задовољавају или донекле </a:t>
            </a:r>
            <a:r>
              <a:rPr lang="sr-Latn-BA" sz="2000" dirty="0" smtClean="0"/>
              <a:t>	</a:t>
            </a:r>
            <a:r>
              <a:rPr lang="sr-Cyrl-BA" sz="2000" dirty="0" smtClean="0"/>
              <a:t>превазилазе 	потребе</a:t>
            </a:r>
          </a:p>
          <a:p>
            <a:pPr marL="0" indent="0">
              <a:buNone/>
            </a:pPr>
            <a:r>
              <a:rPr lang="sr-Cyrl-BA" sz="2000" dirty="0"/>
              <a:t>	</a:t>
            </a:r>
            <a:r>
              <a:rPr lang="sr-Cyrl-BA" sz="2000" dirty="0" smtClean="0"/>
              <a:t>катастрофе </a:t>
            </a:r>
            <a:r>
              <a:rPr lang="sr-Latn-BA" sz="2000" dirty="0" smtClean="0"/>
              <a:t>(disaster) </a:t>
            </a:r>
            <a:r>
              <a:rPr lang="sr-Cyrl-BA" sz="2000" dirty="0" smtClean="0"/>
              <a:t>– потребе превазилазе могућности</a:t>
            </a:r>
          </a:p>
          <a:p>
            <a:pPr marL="0" indent="0">
              <a:buNone/>
            </a:pPr>
            <a:r>
              <a:rPr lang="sr-Cyrl-BA" sz="2000" dirty="0"/>
              <a:t>	</a:t>
            </a:r>
            <a:r>
              <a:rPr lang="sr-Cyrl-BA" sz="2000" dirty="0" smtClean="0"/>
              <a:t>велика катастрофа</a:t>
            </a:r>
            <a:r>
              <a:rPr lang="sr-Latn-BA" sz="2000" dirty="0" smtClean="0"/>
              <a:t> (catastrophe)</a:t>
            </a:r>
            <a:r>
              <a:rPr lang="sr-Cyrl-BA" sz="2000" dirty="0" smtClean="0"/>
              <a:t> – потребе надвладавају способности у 	потпуности</a:t>
            </a:r>
          </a:p>
          <a:p>
            <a:pPr marL="0" indent="0">
              <a:buNone/>
            </a:pPr>
            <a:r>
              <a:rPr lang="sr-Cyrl-BA" dirty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51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229" y="641131"/>
            <a:ext cx="10152992" cy="5959366"/>
          </a:xfrm>
        </p:spPr>
        <p:txBody>
          <a:bodyPr>
            <a:normAutofit/>
          </a:bodyPr>
          <a:lstStyle/>
          <a:p>
            <a:r>
              <a:rPr lang="sr-Cyrl-BA" sz="2000" dirty="0" smtClean="0"/>
              <a:t>Ванредни догађај је појам шири од кризе, јер је свака криза уједно и ванредни догађај док сваки ванредни догађај не мора бити криза. Разлика између катастрофа и ванредних догађаја је у повећању ангажовања хитних служби и других, рјеђе коришћених ресурса и удружења из државног, јавног и приватног сектора; формирање и активирање посебних оперативних структура (штабови за ванредне ситуације).</a:t>
            </a:r>
          </a:p>
          <a:p>
            <a:r>
              <a:rPr lang="sr-Cyrl-BA" sz="2000" dirty="0" smtClean="0"/>
              <a:t>Кварантели даје шест елемената за квалитативно разликовање велике катастрофе</a:t>
            </a:r>
            <a:r>
              <a:rPr lang="sr-Latn-BA" sz="2000" dirty="0"/>
              <a:t> (</a:t>
            </a:r>
            <a:r>
              <a:rPr lang="sr-Latn-BA" sz="2000" dirty="0" smtClean="0"/>
              <a:t>catastrophe</a:t>
            </a:r>
            <a:r>
              <a:rPr lang="sr-Cyrl-BA" sz="2000" dirty="0"/>
              <a:t>)</a:t>
            </a:r>
            <a:r>
              <a:rPr lang="sr-Cyrl-BA" sz="2000" dirty="0" smtClean="0"/>
              <a:t> од катастрофе</a:t>
            </a:r>
            <a:r>
              <a:rPr lang="sr-Latn-BA" sz="2000" dirty="0"/>
              <a:t> (disaster</a:t>
            </a:r>
            <a:r>
              <a:rPr lang="sr-Latn-BA" sz="2000" dirty="0" smtClean="0"/>
              <a:t>)</a:t>
            </a:r>
            <a:r>
              <a:rPr lang="sr-Cyrl-BA" sz="2000" dirty="0" smtClean="0"/>
              <a:t>: велики број срушених грађевинских, стамбених и других објеката; онеспособљени или уништени постојећи ресурси локалне заједнице за одговор на насталу ситуацију; немогућност стизања помоћи од сусједних заједница јер су и оне погођене; прекид обављања основних друштвених функција заједнице; веће интересовање националних медија; значајан утицај на политичке процесе у заједници кроз наметање политичких тема које су запостављене у нормалним стањима</a:t>
            </a:r>
            <a:r>
              <a:rPr lang="sr-Cyrl-BA" sz="2000" dirty="0" smtClean="0"/>
              <a:t>.</a:t>
            </a:r>
            <a:endParaRPr lang="sr-Cyrl-BA" sz="2000" dirty="0" smtClean="0"/>
          </a:p>
        </p:txBody>
      </p:sp>
    </p:spTree>
    <p:extLst>
      <p:ext uri="{BB962C8B-B14F-4D97-AF65-F5344CB8AC3E}">
        <p14:creationId xmlns:p14="http://schemas.microsoft.com/office/powerpoint/2010/main" val="36410687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41739"/>
            <a:ext cx="10116790" cy="5799624"/>
          </a:xfrm>
        </p:spPr>
        <p:txBody>
          <a:bodyPr/>
          <a:lstStyle/>
          <a:p>
            <a:r>
              <a:rPr lang="sr-Cyrl-BA" sz="2000" dirty="0"/>
              <a:t>Међународна стратегија за смањење ризика од катастрофа Уједињених нација је катастрофу </a:t>
            </a:r>
            <a:r>
              <a:rPr lang="sr-Latn-BA" sz="2000" dirty="0"/>
              <a:t>(disaster) </a:t>
            </a:r>
            <a:r>
              <a:rPr lang="sr-Cyrl-BA" sz="2000" dirty="0"/>
              <a:t>дефинисала као: „Озбиљан поремећај у функционисању заједнице или друштва које изазива распрострањене људске, материјалне, економске или еколошке губитке који превазилазе могућности погођене заједнице и немогућност да се са тим избори коришћењем сопствених ресурса“.</a:t>
            </a:r>
          </a:p>
          <a:p>
            <a:r>
              <a:rPr lang="sr-Cyrl-BA" sz="2000" dirty="0"/>
              <a:t>У СР Њемачкој се користи термин катастрофа (</a:t>
            </a:r>
            <a:r>
              <a:rPr lang="sr-Latn-BA" sz="2000" dirty="0"/>
              <a:t>catastrophe</a:t>
            </a:r>
            <a:r>
              <a:rPr lang="sr-Cyrl-BA" sz="2000" dirty="0"/>
              <a:t>). Под тим појмом подразумијева се изненадан и прогресиван догађај чији је учинак по људе и материјалне вриједности толико разарајуће да надлежне службе нису способне да на њега ваљано одговоре те су присиљени да реагују увођењем ванредних мјера уз тражење помоћи шире заједнице. </a:t>
            </a:r>
            <a:endParaRPr lang="sr-Latn-RS" sz="2000" dirty="0" smtClean="0"/>
          </a:p>
          <a:p>
            <a:r>
              <a:rPr lang="sr-Latn-RS" sz="2000" dirty="0" smtClean="0"/>
              <a:t>Природне </a:t>
            </a:r>
            <a:r>
              <a:rPr lang="sr-Latn-RS" sz="2000" dirty="0"/>
              <a:t>катастрофе представљају </a:t>
            </a:r>
            <a:r>
              <a:rPr lang="sr-Cyrl-RS" sz="2000" dirty="0"/>
              <a:t>појам</a:t>
            </a:r>
            <a:r>
              <a:rPr lang="sr-Latn-RS" sz="2000" dirty="0"/>
              <a:t>, који често изазива озбиљне научне полемике и </a:t>
            </a:r>
            <a:r>
              <a:rPr lang="sr-Cyrl-RS" sz="2000" dirty="0"/>
              <a:t>неслагања</a:t>
            </a:r>
            <a:r>
              <a:rPr lang="sr-Latn-RS" sz="2000" dirty="0"/>
              <a:t>. Његово често мешање са терминима као што су природне опасности, природни ванредни догађаји, природне ванредне ситуације и кризе су само једна димензија таквих спорења. </a:t>
            </a:r>
            <a:endParaRPr lang="sr-Latn-RS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3243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593" y="735724"/>
            <a:ext cx="10100441" cy="6122276"/>
          </a:xfrm>
        </p:spPr>
        <p:txBody>
          <a:bodyPr>
            <a:noAutofit/>
          </a:bodyPr>
          <a:lstStyle/>
          <a:p>
            <a:r>
              <a:rPr lang="sr-Latn-BA" sz="2000" dirty="0"/>
              <a:t>K</a:t>
            </a:r>
            <a:r>
              <a:rPr lang="sr-Cyrl-RS" sz="2000" dirty="0" smtClean="0"/>
              <a:t>атастрофе </a:t>
            </a:r>
            <a:r>
              <a:rPr lang="sr-Cyrl-RS" sz="2000" dirty="0"/>
              <a:t>углавном разматрају у контексту</a:t>
            </a:r>
            <a:r>
              <a:rPr lang="sr-Latn-RS" sz="2000" dirty="0"/>
              <a:t> последиц</a:t>
            </a:r>
            <a:r>
              <a:rPr lang="sr-Cyrl-RS" sz="2000" dirty="0"/>
              <a:t>а</a:t>
            </a:r>
            <a:r>
              <a:rPr lang="sr-Latn-RS" sz="2000" dirty="0"/>
              <a:t> међусобних утицаја природних догађаја и људских система. И управо због тога, оне се и разликују од природних опасности, које генеришу природне катастрофе тек када угрозе људе и њихова материјална </a:t>
            </a:r>
            <a:r>
              <a:rPr lang="sr-Latn-RS" sz="2000" dirty="0" smtClean="0"/>
              <a:t>добра.</a:t>
            </a:r>
          </a:p>
          <a:p>
            <a:r>
              <a:rPr lang="sr-Latn-RS" sz="2000" dirty="0"/>
              <a:t>Конкретније речено, до природних катастрофа долази услед утицаја природних опасности на људске животе, имовину, инфраструктуру и природне </a:t>
            </a:r>
            <a:r>
              <a:rPr lang="sr-Latn-RS" sz="2000" dirty="0" smtClean="0"/>
              <a:t>ресурсе.</a:t>
            </a:r>
          </a:p>
          <a:p>
            <a:r>
              <a:rPr lang="sr-Latn-RS" sz="2000" dirty="0"/>
              <a:t>E</a:t>
            </a:r>
            <a:r>
              <a:rPr lang="sr-Latn-RS" sz="2000" dirty="0" smtClean="0"/>
              <a:t>кстремни </a:t>
            </a:r>
            <a:r>
              <a:rPr lang="sr-Latn-RS" sz="2000" dirty="0"/>
              <a:t>природни догађај не повређује људе (не наноси им штету) и као таквог људи га не схватају као опасност. На пример, земљотрес у подручју које није насељено, на пример, не може се назвати опасношћу, без обзира колико је тај земљотрес био јак или колико је дуго трајао. </a:t>
            </a:r>
            <a:r>
              <a:rPr lang="sr-Latn-RS" sz="2000" dirty="0" smtClean="0"/>
              <a:t> </a:t>
            </a:r>
          </a:p>
          <a:p>
            <a:r>
              <a:rPr lang="sr-Latn-RS" sz="2000" dirty="0"/>
              <a:t>Катастрофе ремете ,,нормалан” живот (Degg, 1992, p. 61). На пример, цунами у Индијском океану 2004. године, уназадио је развој Малдива за 20 година (Coppola, 2006). Буртон и Кејт разматрају </a:t>
            </a:r>
            <a:r>
              <a:rPr lang="sr-Cyrl-RS" sz="2000" dirty="0"/>
              <a:t>природне катстрофе </a:t>
            </a:r>
            <a:r>
              <a:rPr lang="sr-Latn-RS" sz="2000" dirty="0"/>
              <a:t> као ,,изненадан ударац (шок) на друштвено – економске и еколошке системе</a:t>
            </a:r>
            <a:r>
              <a:rPr lang="sr-Latn-RS" sz="2000" dirty="0" smtClean="0"/>
              <a:t>“.</a:t>
            </a:r>
          </a:p>
          <a:p>
            <a:r>
              <a:rPr lang="sr-Cyrl-BA" sz="2000" dirty="0"/>
              <a:t>Д</a:t>
            </a:r>
            <a:r>
              <a:rPr lang="sr-Latn-RS" sz="2000" dirty="0" smtClean="0"/>
              <a:t>а </a:t>
            </a:r>
            <a:r>
              <a:rPr lang="sr-Latn-RS" sz="2000" dirty="0"/>
              <a:t>ли ће се или не, ови изненадни ударци трансформисати у катастрофе, зависи од природе одговора, мера за ублажавање последица и нивоа </a:t>
            </a:r>
            <a:r>
              <a:rPr lang="sr-Cyrl-RS" sz="2000" dirty="0"/>
              <a:t>спремности за реаговање на такве </a:t>
            </a:r>
            <a:r>
              <a:rPr lang="sr-Cyrl-RS" sz="2000" dirty="0" smtClean="0"/>
              <a:t>догађаје.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30870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472967"/>
            <a:ext cx="10589756" cy="1828800"/>
          </a:xfrm>
        </p:spPr>
        <p:txBody>
          <a:bodyPr/>
          <a:lstStyle/>
          <a:p>
            <a:r>
              <a:rPr lang="sr-Latn-RS" dirty="0"/>
              <a:t>У једној од најранијих дефиниција природних катастрофа коју су дали Бартон и Кејт (Burton &amp; Kates, 1964), запажа се став да су природне катастрофе елементи стварног (физичког) окружења који су штетни по националну </a:t>
            </a:r>
            <a:r>
              <a:rPr lang="sr-Latn-RS" dirty="0" smtClean="0"/>
              <a:t>безб</a:t>
            </a:r>
            <a:r>
              <a:rPr lang="sr-Cyrl-BA" dirty="0" smtClean="0"/>
              <a:t>ј</a:t>
            </a:r>
            <a:r>
              <a:rPr lang="sr-Latn-RS" dirty="0" smtClean="0"/>
              <a:t>едност </a:t>
            </a:r>
            <a:r>
              <a:rPr lang="sr-Latn-RS" dirty="0"/>
              <a:t>држава широм </a:t>
            </a:r>
            <a:r>
              <a:rPr lang="sr-Latn-RS" dirty="0" smtClean="0"/>
              <a:t>св</a:t>
            </a:r>
            <a:r>
              <a:rPr lang="sr-Cyrl-BA" dirty="0" smtClean="0"/>
              <a:t>иј</a:t>
            </a:r>
            <a:r>
              <a:rPr lang="sr-Latn-RS" dirty="0" smtClean="0"/>
              <a:t>ета </a:t>
            </a:r>
            <a:r>
              <a:rPr lang="sr-Latn-RS" dirty="0"/>
              <a:t>и да су они независни од људи. То јест, такви догађаји су настали у стварном (природном) окружењу и нису их изазвали људи, али стварају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едице </a:t>
            </a:r>
            <a:r>
              <a:rPr lang="sr-Latn-RS" dirty="0"/>
              <a:t>по њих. 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365" y="2480441"/>
            <a:ext cx="5592817" cy="30823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12" y="2492867"/>
            <a:ext cx="51435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3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20110"/>
            <a:ext cx="8596668" cy="5421253"/>
          </a:xfrm>
        </p:spPr>
        <p:txBody>
          <a:bodyPr>
            <a:normAutofit/>
          </a:bodyPr>
          <a:lstStyle/>
          <a:p>
            <a:r>
              <a:rPr lang="sr-Latn-RS" dirty="0" smtClean="0"/>
              <a:t>Бартонова </a:t>
            </a:r>
            <a:r>
              <a:rPr lang="sr-Latn-RS" dirty="0"/>
              <a:t>и Кејтова дефиниција је тачна у том смислу да су природне катастрофе штетне по људе, али је погрешна у признавању односно препознавању улога људи приликом изазивања или увећавању утицаја повезаних са њима. На </a:t>
            </a:r>
            <a:r>
              <a:rPr lang="sr-Latn-RS" dirty="0" smtClean="0"/>
              <a:t>прим</a:t>
            </a:r>
            <a:r>
              <a:rPr lang="sr-Cyrl-BA" dirty="0" smtClean="0"/>
              <a:t>ј</a:t>
            </a:r>
            <a:r>
              <a:rPr lang="sr-Latn-RS" dirty="0" smtClean="0"/>
              <a:t>ер</a:t>
            </a:r>
            <a:r>
              <a:rPr lang="sr-Latn-RS" dirty="0"/>
              <a:t>, поплаве могу </a:t>
            </a:r>
            <a:r>
              <a:rPr lang="sr-Cyrl-RS" dirty="0"/>
              <a:t>бити изазване обилним падавинама али такође оне могу бити подстакнуте и  крчењем</a:t>
            </a:r>
            <a:r>
              <a:rPr lang="sr-Latn-RS" dirty="0"/>
              <a:t> шума, интезивним искоришћавање</a:t>
            </a:r>
            <a:r>
              <a:rPr lang="sr-Cyrl-RS" dirty="0"/>
              <a:t>м</a:t>
            </a:r>
            <a:r>
              <a:rPr lang="sr-Latn-RS" dirty="0"/>
              <a:t> земље. Слично томе, клизишта су често изазвана обилним падавинама, земљотресима, вулканским ерупцијама, али такође могу бити резултат људских активности као што су </a:t>
            </a:r>
            <a:r>
              <a:rPr lang="sr-Latn-RS" dirty="0" smtClean="0"/>
              <a:t>с</a:t>
            </a:r>
            <a:r>
              <a:rPr lang="sr-Cyrl-BA" dirty="0" smtClean="0"/>
              <a:t>ј</a:t>
            </a:r>
            <a:r>
              <a:rPr lang="sr-Latn-RS" dirty="0" smtClean="0"/>
              <a:t>еча </a:t>
            </a:r>
            <a:r>
              <a:rPr lang="sr-Latn-RS" dirty="0"/>
              <a:t>дрвећа, изградња путева и </a:t>
            </a:r>
            <a:r>
              <a:rPr lang="sr-Latn-RS" dirty="0" smtClean="0"/>
              <a:t>кућа.</a:t>
            </a:r>
            <a:endParaRPr lang="sr-Cyrl-BA" dirty="0" smtClean="0"/>
          </a:p>
          <a:p>
            <a:pPr marL="0" indent="0">
              <a:buNone/>
            </a:pPr>
            <a:r>
              <a:rPr lang="sr-Cyrl-BA" dirty="0" smtClean="0"/>
              <a:t>     </a:t>
            </a:r>
            <a:endParaRPr lang="sr-Latn-RS" dirty="0" smtClean="0"/>
          </a:p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602" y="3405352"/>
            <a:ext cx="6683101" cy="275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50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62759"/>
            <a:ext cx="10179852" cy="6390289"/>
          </a:xfrm>
        </p:spPr>
        <p:txBody>
          <a:bodyPr/>
          <a:lstStyle/>
          <a:p>
            <a:endParaRPr lang="sr-Cyrl-BA" dirty="0" smtClean="0"/>
          </a:p>
          <a:p>
            <a:endParaRPr lang="sr-Cyrl-BA" dirty="0"/>
          </a:p>
          <a:p>
            <a:endParaRPr lang="sr-Cyrl-BA" dirty="0" smtClean="0"/>
          </a:p>
          <a:p>
            <a:endParaRPr lang="sr-Cyrl-BA" dirty="0"/>
          </a:p>
          <a:p>
            <a:pPr marL="0" indent="0">
              <a:buNone/>
            </a:pPr>
            <a:endParaRPr lang="sr-Cyrl-BA" dirty="0" smtClean="0"/>
          </a:p>
          <a:p>
            <a:endParaRPr lang="sr-Cyrl-BA" dirty="0"/>
          </a:p>
          <a:p>
            <a:endParaRPr lang="sr-Cyrl-BA" dirty="0" smtClean="0"/>
          </a:p>
          <a:p>
            <a:endParaRPr lang="sr-Cyrl-BA" dirty="0" smtClean="0"/>
          </a:p>
          <a:p>
            <a:endParaRPr lang="sr-Cyrl-BA" dirty="0"/>
          </a:p>
          <a:p>
            <a:r>
              <a:rPr lang="sr-Cyrl-BA" dirty="0" smtClean="0"/>
              <a:t>Н</a:t>
            </a:r>
            <a:r>
              <a:rPr lang="sr-Latn-RS" dirty="0"/>
              <a:t>ема сумње да људи утичу на природне процесе на различите начине и тако потпомажу (имају </a:t>
            </a:r>
            <a:r>
              <a:rPr lang="sr-Latn-RS" dirty="0" smtClean="0"/>
              <a:t>уд</a:t>
            </a:r>
            <a:r>
              <a:rPr lang="sr-Cyrl-BA" dirty="0" smtClean="0"/>
              <a:t>ј</a:t>
            </a:r>
            <a:r>
              <a:rPr lang="sr-Latn-RS" dirty="0" smtClean="0"/>
              <a:t>ела</a:t>
            </a:r>
            <a:r>
              <a:rPr lang="sr-Latn-RS" dirty="0"/>
              <a:t>) природне катастрофе. </a:t>
            </a:r>
            <a:r>
              <a:rPr lang="sr-Cyrl-RS" dirty="0"/>
              <a:t>Специфичности природних катастрофа, </a:t>
            </a:r>
            <a:r>
              <a:rPr lang="sr-Cyrl-RS" dirty="0" smtClean="0"/>
              <a:t>захтијевају </a:t>
            </a:r>
            <a:r>
              <a:rPr lang="sr-Cyrl-RS" dirty="0"/>
              <a:t>свеобухватну реорганизацију система националне </a:t>
            </a:r>
            <a:r>
              <a:rPr lang="sr-Cyrl-RS" dirty="0" smtClean="0"/>
              <a:t>безбједности</a:t>
            </a:r>
            <a:r>
              <a:rPr lang="sr-Cyrl-RS" dirty="0"/>
              <a:t>, </a:t>
            </a:r>
            <a:r>
              <a:rPr lang="sr-Cyrl-RS" dirty="0" smtClean="0"/>
              <a:t>гдје </a:t>
            </a:r>
            <a:r>
              <a:rPr lang="sr-Cyrl-RS" dirty="0"/>
              <a:t>ће се озбиљан акценат ставити на такве </a:t>
            </a:r>
            <a:r>
              <a:rPr lang="sr-Cyrl-RS" dirty="0" smtClean="0"/>
              <a:t>пијретње безбједности</a:t>
            </a:r>
            <a:r>
              <a:rPr lang="sr-Cyrl-RS" dirty="0"/>
              <a:t>. </a:t>
            </a:r>
            <a:r>
              <a:rPr lang="sr-Latn-RS" dirty="0"/>
              <a:t> </a:t>
            </a:r>
            <a:endParaRPr lang="sr-Cyrl-BA" dirty="0"/>
          </a:p>
          <a:p>
            <a:r>
              <a:rPr lang="sr-Cyrl-RS" dirty="0"/>
              <a:t>Националну </a:t>
            </a:r>
            <a:r>
              <a:rPr lang="sr-Cyrl-RS" dirty="0" smtClean="0"/>
              <a:t>безбједност </a:t>
            </a:r>
            <a:r>
              <a:rPr lang="sr-Cyrl-RS" dirty="0"/>
              <a:t>озбиљно угрожавају литосферске, хидросферске, атмосферске и биосферске природне катастрофе, стварајући различите </a:t>
            </a:r>
            <a:r>
              <a:rPr lang="sr-Cyrl-RS" dirty="0" smtClean="0"/>
              <a:t>посљедице</a:t>
            </a:r>
            <a:r>
              <a:rPr lang="sr-Cyrl-RS" dirty="0"/>
              <a:t>. Заштита националне </a:t>
            </a:r>
            <a:r>
              <a:rPr lang="sr-Cyrl-RS" dirty="0" smtClean="0"/>
              <a:t>безбједности </a:t>
            </a:r>
            <a:r>
              <a:rPr lang="sr-Cyrl-RS" dirty="0"/>
              <a:t>од природних катастрофа </a:t>
            </a:r>
            <a:r>
              <a:rPr lang="sr-Cyrl-RS" dirty="0" smtClean="0"/>
              <a:t>подразумијева </a:t>
            </a:r>
            <a:r>
              <a:rPr lang="sr-Cyrl-RS" dirty="0"/>
              <a:t>ефикасно управљање ризиком од катастрофа које </a:t>
            </a:r>
            <a:r>
              <a:rPr lang="sr-Cyrl-RS" dirty="0" smtClean="0"/>
              <a:t>подразумијева </a:t>
            </a:r>
            <a:r>
              <a:rPr lang="sr-Cyrl-RS" dirty="0"/>
              <a:t>активности </a:t>
            </a:r>
            <a:r>
              <a:rPr lang="sr-Cyrl-RS" dirty="0" smtClean="0"/>
              <a:t>прије</a:t>
            </a:r>
            <a:r>
              <a:rPr lang="sr-Cyrl-RS" dirty="0"/>
              <a:t>, за </a:t>
            </a:r>
            <a:r>
              <a:rPr lang="sr-Cyrl-RS" dirty="0" smtClean="0"/>
              <a:t>вријеме </a:t>
            </a:r>
            <a:r>
              <a:rPr lang="sr-Cyrl-RS" dirty="0"/>
              <a:t>и </a:t>
            </a:r>
            <a:r>
              <a:rPr lang="sr-Cyrl-RS" dirty="0" smtClean="0"/>
              <a:t>послије </a:t>
            </a:r>
            <a:r>
              <a:rPr lang="sr-Cyrl-RS" dirty="0"/>
              <a:t>природне катастрофе.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56" y="546537"/>
            <a:ext cx="5623034" cy="311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21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73269"/>
            <a:ext cx="8596668" cy="4172607"/>
          </a:xfrm>
        </p:spPr>
        <p:txBody>
          <a:bodyPr>
            <a:normAutofit lnSpcReduction="10000"/>
          </a:bodyPr>
          <a:lstStyle/>
          <a:p>
            <a:r>
              <a:rPr lang="sr-Latn-RS" dirty="0" smtClean="0"/>
              <a:t>Многи </a:t>
            </a:r>
            <a:r>
              <a:rPr lang="sr-Latn-RS" dirty="0"/>
              <a:t>физички аспекти природних катастрофа су међутим, ван њихове контроле и тиме их озбиљно угрожавају. При томе, ово не значи да се људи пасивно понашају у сусрету са њима; они могу да изграде (осмисле) одбране и имплементирају </a:t>
            </a:r>
            <a:r>
              <a:rPr lang="sr-Latn-RS" dirty="0" smtClean="0"/>
              <a:t>м</a:t>
            </a:r>
            <a:r>
              <a:rPr lang="sr-Cyrl-BA" dirty="0" smtClean="0"/>
              <a:t>ј</a:t>
            </a:r>
            <a:r>
              <a:rPr lang="sr-Latn-RS" dirty="0" smtClean="0"/>
              <a:t>ере </a:t>
            </a:r>
            <a:r>
              <a:rPr lang="sr-Latn-RS" dirty="0"/>
              <a:t>за ублажавање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едица </a:t>
            </a:r>
            <a:r>
              <a:rPr lang="sr-Latn-RS" dirty="0"/>
              <a:t>природних катастрофа. Ипак, многи људи, нпр. у САД</a:t>
            </a:r>
            <a:r>
              <a:rPr lang="sr-Cyrl-RS" dirty="0"/>
              <a:t>-а</a:t>
            </a:r>
            <a:r>
              <a:rPr lang="sr-Latn-RS" dirty="0"/>
              <a:t>, сматрају да су природне катастрофе резултат ,,Више силе – Божије” или да су резултат дејства неке ,,Спољне силе” (Цветковић, 2015б).</a:t>
            </a:r>
            <a:r>
              <a:rPr lang="sr-Cyrl-RS" dirty="0"/>
              <a:t> Oбазривим читањем електронских и штампаних медија, уочавамо да су  циклон Наргис у Мијанмару (2 мај, 2008. године), торнадо на средњем западу и југоисточној обали САД (29 април и рани мај, 2008. године), и земљотрес у Кини одиграли се у временском периоду од </a:t>
            </a:r>
            <a:r>
              <a:rPr lang="sr-Cyrl-RS" dirty="0" smtClean="0"/>
              <a:t>мјесец </a:t>
            </a:r>
            <a:r>
              <a:rPr lang="sr-Cyrl-RS" dirty="0"/>
              <a:t>дана, и као такви у штампи су били окарактерисани као ,,Божија </a:t>
            </a:r>
            <a:r>
              <a:rPr lang="sr-Cyrl-RS" dirty="0" smtClean="0"/>
              <a:t>дјела</a:t>
            </a:r>
            <a:r>
              <a:rPr lang="sr-Cyrl-RS" dirty="0"/>
              <a:t>“, или </a:t>
            </a:r>
            <a:r>
              <a:rPr lang="sr-Cyrl-RS" dirty="0" smtClean="0"/>
              <a:t>дјела </a:t>
            </a:r>
            <a:r>
              <a:rPr lang="sr-Cyrl-RS" dirty="0"/>
              <a:t>,,Мајке природе“. Може се рећи да таква перспектива сугерише, али сасвим погрешно, да људи немају улогу у стварању или ублажавању </a:t>
            </a:r>
            <a:r>
              <a:rPr lang="sr-Cyrl-RS" dirty="0" smtClean="0"/>
              <a:t>посљедица </a:t>
            </a:r>
            <a:r>
              <a:rPr lang="sr-Cyrl-RS" dirty="0"/>
              <a:t>(Smith, 2009). </a:t>
            </a:r>
            <a:endParaRPr lang="sr-Cyrl-R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692166" y="5517931"/>
            <a:ext cx="3510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99" y="4561489"/>
            <a:ext cx="8054803" cy="199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9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367863"/>
            <a:ext cx="8596668" cy="2322785"/>
          </a:xfrm>
        </p:spPr>
        <p:txBody>
          <a:bodyPr>
            <a:normAutofit/>
          </a:bodyPr>
          <a:lstStyle/>
          <a:p>
            <a:r>
              <a:rPr lang="sr-Cyrl-RS" dirty="0"/>
              <a:t>Наведено тумачење, растерећује људе у </a:t>
            </a:r>
            <a:r>
              <a:rPr lang="sr-Cyrl-RS" dirty="0" smtClean="0"/>
              <a:t>дијељењу </a:t>
            </a:r>
            <a:r>
              <a:rPr lang="sr-Cyrl-RS" dirty="0"/>
              <a:t>односно преузимању одговорности за настале </a:t>
            </a:r>
            <a:r>
              <a:rPr lang="sr-Cyrl-RS" dirty="0" smtClean="0"/>
              <a:t>посљедице</a:t>
            </a:r>
            <a:r>
              <a:rPr lang="sr-Cyrl-RS" dirty="0"/>
              <a:t>. Може се рећи да су </a:t>
            </a:r>
            <a:r>
              <a:rPr lang="sr-Cyrl-RS" dirty="0" smtClean="0"/>
              <a:t>одувијек </a:t>
            </a:r>
            <a:r>
              <a:rPr lang="sr-Cyrl-RS" dirty="0"/>
              <a:t>постојали организовани покушаји да се људска друштва одупру негативним утицајима природних катастрофа. Људи никад неће бити потпуно заштићени од природних катастрофа, пошто је веома тешко предвидети </a:t>
            </a:r>
            <a:r>
              <a:rPr lang="sr-Cyrl-RS" dirty="0" smtClean="0"/>
              <a:t>гдје </a:t>
            </a:r>
            <a:r>
              <a:rPr lang="sr-Cyrl-RS" dirty="0"/>
              <a:t>и када ће </a:t>
            </a:r>
            <a:r>
              <a:rPr lang="sr-Cyrl-RS" dirty="0" smtClean="0"/>
              <a:t>сљедећа </a:t>
            </a:r>
            <a:r>
              <a:rPr lang="sr-Cyrl-RS" dirty="0"/>
              <a:t>настати.  Међутим, оно што се може учинити је да се учи из прошлих догађаја и да се </a:t>
            </a:r>
            <a:r>
              <a:rPr lang="sr-Cyrl-RS" dirty="0" smtClean="0"/>
              <a:t>посљедично </a:t>
            </a:r>
            <a:r>
              <a:rPr lang="sr-Cyrl-RS" dirty="0"/>
              <a:t>планирају и припремају адекватни одговори.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725" y="2879833"/>
            <a:ext cx="3878316" cy="3794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9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420414"/>
            <a:ext cx="8596668" cy="6106509"/>
          </a:xfrm>
        </p:spPr>
        <p:txBody>
          <a:bodyPr>
            <a:normAutofit lnSpcReduction="10000"/>
          </a:bodyPr>
          <a:lstStyle/>
          <a:p>
            <a:r>
              <a:rPr lang="sr-Latn-RS" dirty="0" smtClean="0"/>
              <a:t>Пос</a:t>
            </a:r>
            <a:r>
              <a:rPr lang="sr-Cyrl-BA" dirty="0"/>
              <a:t>љ</a:t>
            </a:r>
            <a:r>
              <a:rPr lang="sr-Latn-RS" dirty="0" smtClean="0"/>
              <a:t>едице </a:t>
            </a:r>
            <a:r>
              <a:rPr lang="sr-Latn-RS" dirty="0"/>
              <a:t>природних катастрофа по људе, њихова материјална добра  и животну средину могу бити примарног и секундарног карактера. Тако, нпр., последице земљотреса примарног карактера изазване подрхтавањем тла, јесу разни видови рушења објеката (критичне инфраструктуре), док су последице секундарног карактера повезане са изазивањем клизишта, цунамија и разних пожара. </a:t>
            </a:r>
            <a:endParaRPr lang="sr-Cyrl-BA" dirty="0" smtClean="0"/>
          </a:p>
          <a:p>
            <a:r>
              <a:rPr lang="sr-Latn-RS" dirty="0" smtClean="0"/>
              <a:t>Генерално</a:t>
            </a:r>
            <a:r>
              <a:rPr lang="sr-Latn-RS" dirty="0"/>
              <a:t>, последице природних катастрофа се могу класификовати по више критеријума. Милети (1999:67) прави разлику између физичких и социјалних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едица</a:t>
            </a:r>
            <a:r>
              <a:rPr lang="sr-Latn-RS" dirty="0"/>
              <a:t>: физичке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едице </a:t>
            </a:r>
            <a:r>
              <a:rPr lang="sr-Latn-RS" dirty="0"/>
              <a:t>су материјална штета и и људске жртве, док социјалне могу да буду демографске, економске, политичке, институционалне, психолошке и здравствене. Смит и Вард (1998:35) заступају класификацију на директне и индиректне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едице </a:t>
            </a:r>
            <a:r>
              <a:rPr lang="sr-Latn-RS" dirty="0"/>
              <a:t>које могу бити материјалне и нематеријалне. Директне материјалне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едице </a:t>
            </a:r>
            <a:r>
              <a:rPr lang="sr-Latn-RS" dirty="0"/>
              <a:t>настају </a:t>
            </a:r>
            <a:r>
              <a:rPr lang="sr-Latn-RS" dirty="0" smtClean="0"/>
              <a:t>усл</a:t>
            </a:r>
            <a:r>
              <a:rPr lang="sr-Cyrl-BA" dirty="0" smtClean="0"/>
              <a:t>иј</a:t>
            </a:r>
            <a:r>
              <a:rPr lang="sr-Latn-RS" dirty="0" smtClean="0"/>
              <a:t>ед </a:t>
            </a:r>
            <a:r>
              <a:rPr lang="sr-Latn-RS" dirty="0"/>
              <a:t>оштећења објеката, структура и инфраструктура, док индиректне </a:t>
            </a:r>
            <a:r>
              <a:rPr lang="sr-Latn-RS" dirty="0" smtClean="0"/>
              <a:t>подразум</a:t>
            </a:r>
            <a:r>
              <a:rPr lang="sr-Cyrl-BA" dirty="0" smtClean="0"/>
              <a:t>иј</a:t>
            </a:r>
            <a:r>
              <a:rPr lang="sr-Latn-RS" dirty="0" smtClean="0"/>
              <a:t>евају </a:t>
            </a:r>
            <a:r>
              <a:rPr lang="sr-Latn-RS" dirty="0"/>
              <a:t>изгубљену производњу, зараде, одсуства са посла итд</a:t>
            </a:r>
            <a:r>
              <a:rPr lang="sr-Latn-RS" dirty="0" smtClean="0"/>
              <a:t>.</a:t>
            </a:r>
            <a:endParaRPr lang="sr-Cyrl-BA" dirty="0" smtClean="0"/>
          </a:p>
          <a:p>
            <a:r>
              <a:rPr lang="sr-Latn-RS" dirty="0"/>
              <a:t>Паркер (1997:123</a:t>
            </a:r>
            <a:r>
              <a:rPr lang="sr-Cyrl-RS" dirty="0"/>
              <a:t>) </a:t>
            </a:r>
            <a:r>
              <a:rPr lang="sr-Latn-RS" dirty="0"/>
              <a:t>продубљуј</a:t>
            </a:r>
            <a:r>
              <a:rPr lang="sr-Cyrl-RS" dirty="0"/>
              <a:t>е </a:t>
            </a:r>
            <a:r>
              <a:rPr lang="sr-Latn-RS" dirty="0"/>
              <a:t>класификацију </a:t>
            </a:r>
            <a:r>
              <a:rPr lang="sr-Latn-RS" dirty="0" smtClean="0"/>
              <a:t>д</a:t>
            </a:r>
            <a:r>
              <a:rPr lang="sr-Cyrl-BA" dirty="0" smtClean="0"/>
              <a:t>иј</a:t>
            </a:r>
            <a:r>
              <a:rPr lang="sr-Latn-RS" dirty="0" smtClean="0"/>
              <a:t>елећи </a:t>
            </a:r>
            <a:r>
              <a:rPr lang="sr-Latn-RS" dirty="0"/>
              <a:t>материјалне и нематеријалне на примарне и секундарне. Примарне су 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едице </a:t>
            </a:r>
            <a:r>
              <a:rPr lang="sr-Latn-RS" dirty="0"/>
              <a:t>,,првог налета“ и представљају непосредне губитке </a:t>
            </a:r>
            <a:r>
              <a:rPr lang="sr-Latn-RS" dirty="0" smtClean="0"/>
              <a:t>усл</a:t>
            </a:r>
            <a:r>
              <a:rPr lang="sr-Cyrl-BA" dirty="0" smtClean="0"/>
              <a:t>иј</a:t>
            </a:r>
            <a:r>
              <a:rPr lang="sr-Latn-RS" dirty="0" smtClean="0"/>
              <a:t>ед </a:t>
            </a:r>
            <a:r>
              <a:rPr lang="sr-Latn-RS" dirty="0"/>
              <a:t>саме катастрофе које често доводе до секундарних и терцијарних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едица</a:t>
            </a:r>
            <a:r>
              <a:rPr lang="sr-Latn-RS" dirty="0"/>
              <a:t>. Под секундарним и терцијарним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едицама </a:t>
            </a:r>
            <a:r>
              <a:rPr lang="sr-Latn-RS" dirty="0"/>
              <a:t>се </a:t>
            </a:r>
            <a:r>
              <a:rPr lang="sr-Latn-RS" dirty="0" smtClean="0"/>
              <a:t>подразум</a:t>
            </a:r>
            <a:r>
              <a:rPr lang="sr-Cyrl-BA" dirty="0" smtClean="0"/>
              <a:t>иј</a:t>
            </a:r>
            <a:r>
              <a:rPr lang="sr-Latn-RS" dirty="0" smtClean="0"/>
              <a:t>евају </a:t>
            </a:r>
            <a:r>
              <a:rPr lang="sr-Latn-RS" dirty="0"/>
              <a:t>дугорочне </a:t>
            </a:r>
            <a:r>
              <a:rPr lang="sr-Latn-RS" dirty="0" smtClean="0"/>
              <a:t>пос</a:t>
            </a:r>
            <a:r>
              <a:rPr lang="sr-Cyrl-BA" dirty="0" smtClean="0"/>
              <a:t>љ</a:t>
            </a:r>
            <a:r>
              <a:rPr lang="sr-Latn-RS" dirty="0" smtClean="0"/>
              <a:t>едице </a:t>
            </a:r>
            <a:r>
              <a:rPr lang="sr-Latn-RS" dirty="0"/>
              <a:t>(губитак пребивалишта, </a:t>
            </a:r>
            <a:r>
              <a:rPr lang="sr-Latn-RS" dirty="0" smtClean="0"/>
              <a:t>обо</a:t>
            </a:r>
            <a:r>
              <a:rPr lang="sr-Cyrl-BA" dirty="0" smtClean="0"/>
              <a:t>љ</a:t>
            </a:r>
            <a:r>
              <a:rPr lang="sr-Latn-RS" dirty="0" smtClean="0"/>
              <a:t>ели </a:t>
            </a:r>
            <a:r>
              <a:rPr lang="sr-Latn-RS" dirty="0"/>
              <a:t>од дијабетеса </a:t>
            </a:r>
            <a:r>
              <a:rPr lang="sr-Latn-RS" dirty="0" smtClean="0"/>
              <a:t>усл</a:t>
            </a:r>
            <a:r>
              <a:rPr lang="sr-Cyrl-BA" dirty="0" smtClean="0"/>
              <a:t>иј</a:t>
            </a:r>
            <a:r>
              <a:rPr lang="sr-Latn-RS" dirty="0" smtClean="0"/>
              <a:t>ед </a:t>
            </a:r>
            <a:r>
              <a:rPr lang="sr-Latn-RS" dirty="0"/>
              <a:t>стреса)</a:t>
            </a:r>
            <a:r>
              <a:rPr lang="sr-Cyrl-RS" dirty="0"/>
              <a:t> (Јаковљевић, Гачић &amp; Бабић, 2015).</a:t>
            </a:r>
            <a:r>
              <a:rPr lang="sr-Latn-R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17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672663"/>
            <a:ext cx="8596668" cy="5368700"/>
          </a:xfrm>
        </p:spPr>
        <p:txBody>
          <a:bodyPr>
            <a:normAutofit lnSpcReduction="10000"/>
          </a:bodyPr>
          <a:lstStyle/>
          <a:p>
            <a:r>
              <a:rPr lang="sr-Cyrl-RS" dirty="0"/>
              <a:t>Јавност је највише способна да се заштити од </a:t>
            </a:r>
            <a:r>
              <a:rPr lang="sr-Cyrl-RS" dirty="0" smtClean="0"/>
              <a:t>посљедица </a:t>
            </a:r>
            <a:r>
              <a:rPr lang="sr-Cyrl-RS" dirty="0"/>
              <a:t>природних катастрофа уколико су прво информисани да постоји опасност и затим едуковани о томе шта могу да предузму како би ограничили ризик. Програми едукације јавности се сматрају </a:t>
            </a:r>
            <a:r>
              <a:rPr lang="sr-Cyrl-RS" dirty="0" smtClean="0"/>
              <a:t>мјерама </a:t>
            </a:r>
            <a:r>
              <a:rPr lang="sr-Cyrl-RS" dirty="0"/>
              <a:t>ублажавања и </a:t>
            </a:r>
            <a:r>
              <a:rPr lang="sr-Cyrl-RS" dirty="0" smtClean="0"/>
              <a:t>мјерама </a:t>
            </a:r>
            <a:r>
              <a:rPr lang="sr-Cyrl-RS" dirty="0"/>
              <a:t>спремности. Информисана јавност која </a:t>
            </a:r>
            <a:r>
              <a:rPr lang="sr-Cyrl-RS" dirty="0" smtClean="0"/>
              <a:t>примјењује одгововарајуће мјере </a:t>
            </a:r>
            <a:r>
              <a:rPr lang="sr-Cyrl-RS" dirty="0"/>
              <a:t>да смањи ризик </a:t>
            </a:r>
            <a:r>
              <a:rPr lang="sr-Cyrl-RS" dirty="0" smtClean="0"/>
              <a:t>прије </a:t>
            </a:r>
            <a:r>
              <a:rPr lang="sr-Cyrl-RS" dirty="0"/>
              <a:t>него што се катастрофа догоди, спроводи ублажавање. Међутим, јавност која се обучава у активностима реаговања, учествује у активности спремности ( Hyndman &amp; Hyndman, 2011:131). </a:t>
            </a:r>
            <a:endParaRPr lang="sr-Cyrl-RS" dirty="0" smtClean="0"/>
          </a:p>
          <a:p>
            <a:r>
              <a:rPr lang="sr-Cyrl-RS" dirty="0" smtClean="0"/>
              <a:t>Пројекти </a:t>
            </a:r>
            <a:r>
              <a:rPr lang="sr-Cyrl-RS" dirty="0"/>
              <a:t>дизајнирани да образују јавност могу да укључују један или више </a:t>
            </a:r>
            <a:r>
              <a:rPr lang="sr-Cyrl-RS" dirty="0" smtClean="0"/>
              <a:t>сљедећих </a:t>
            </a:r>
            <a:r>
              <a:rPr lang="sr-Cyrl-RS" dirty="0"/>
              <a:t>елемената: </a:t>
            </a:r>
            <a:r>
              <a:rPr lang="sr-Cyrl-RS" dirty="0" smtClean="0"/>
              <a:t>свест </a:t>
            </a:r>
            <a:r>
              <a:rPr lang="sr-Cyrl-RS" dirty="0"/>
              <a:t>о ризику од опасности; понашање - понашање у погледу смањења ризика пре катастрофе, понашање у погледу спремности пре катастофе, понашање у погледу одговора након катастрофе, понашање у погледу опоравка након катастрофе</a:t>
            </a:r>
            <a:r>
              <a:rPr lang="sr-Cyrl-RS" dirty="0" smtClean="0"/>
              <a:t>.</a:t>
            </a:r>
          </a:p>
          <a:p>
            <a:r>
              <a:rPr lang="sr-Latn-RS" dirty="0"/>
              <a:t>У расправама о глобалним проблемима (изазовима и </a:t>
            </a:r>
            <a:r>
              <a:rPr lang="sr-Latn-RS" dirty="0" smtClean="0"/>
              <a:t>пр</a:t>
            </a:r>
            <a:r>
              <a:rPr lang="sr-Cyrl-BA" dirty="0" smtClean="0"/>
              <a:t>иј</a:t>
            </a:r>
            <a:r>
              <a:rPr lang="sr-Latn-RS" dirty="0" smtClean="0"/>
              <a:t>етњама безб</a:t>
            </a:r>
            <a:r>
              <a:rPr lang="sr-Cyrl-BA" dirty="0" smtClean="0"/>
              <a:t>ј</a:t>
            </a:r>
            <a:r>
              <a:rPr lang="sr-Latn-RS" dirty="0" smtClean="0"/>
              <a:t>едности</a:t>
            </a:r>
            <a:r>
              <a:rPr lang="sr-Latn-RS" dirty="0"/>
              <a:t>) све више на значају добијају нова глобална питања која утичу на ширење истраживачког фокуса </a:t>
            </a:r>
            <a:r>
              <a:rPr lang="sr-Latn-RS" dirty="0" smtClean="0"/>
              <a:t>безб</a:t>
            </a:r>
            <a:r>
              <a:rPr lang="sr-Cyrl-BA" dirty="0" smtClean="0"/>
              <a:t>ј</a:t>
            </a:r>
            <a:r>
              <a:rPr lang="sr-Latn-RS" dirty="0" smtClean="0"/>
              <a:t>едности</a:t>
            </a:r>
            <a:r>
              <a:rPr lang="sr-Latn-RS" dirty="0"/>
              <a:t>. Како сматрају поједини научници, опасности као што су земљотреси, колективно насиље, поплаве, вулканске ерупције и циклони, данас се сматрају окидачима могућег глобалног погоршања </a:t>
            </a:r>
            <a:r>
              <a:rPr lang="sr-Latn-RS" dirty="0" smtClean="0"/>
              <a:t>безб</a:t>
            </a:r>
            <a:r>
              <a:rPr lang="sr-Cyrl-BA" dirty="0" smtClean="0"/>
              <a:t>ј</a:t>
            </a:r>
            <a:r>
              <a:rPr lang="sr-Latn-RS" dirty="0" smtClean="0"/>
              <a:t>едности</a:t>
            </a:r>
            <a:r>
              <a:rPr lang="sr-Latn-RS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85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247</TotalTime>
  <Words>3177</Words>
  <Application>Microsoft Office PowerPoint</Application>
  <PresentationFormat>Widescreen</PresentationFormat>
  <Paragraphs>70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Trebuchet MS</vt:lpstr>
      <vt:lpstr>Wingdings 3</vt:lpstr>
      <vt:lpstr>Facet</vt:lpstr>
      <vt:lpstr>Систем заштите и спасавања у природним катастрофама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FBN</dc:creator>
  <cp:lastModifiedBy>FBN</cp:lastModifiedBy>
  <cp:revision>33</cp:revision>
  <dcterms:created xsi:type="dcterms:W3CDTF">2018-12-01T22:33:48Z</dcterms:created>
  <dcterms:modified xsi:type="dcterms:W3CDTF">2018-12-06T21:44:02Z</dcterms:modified>
</cp:coreProperties>
</file>